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1277" r:id="rId2"/>
    <p:sldId id="1381" r:id="rId3"/>
    <p:sldId id="1396" r:id="rId4"/>
    <p:sldId id="1395" r:id="rId5"/>
    <p:sldId id="1394" r:id="rId6"/>
    <p:sldId id="1397" r:id="rId7"/>
    <p:sldId id="1390" r:id="rId8"/>
    <p:sldId id="1398" r:id="rId9"/>
    <p:sldId id="1399" r:id="rId10"/>
    <p:sldId id="1400" r:id="rId11"/>
    <p:sldId id="1386" r:id="rId12"/>
    <p:sldId id="1387" r:id="rId13"/>
    <p:sldId id="1404" r:id="rId14"/>
    <p:sldId id="1331" r:id="rId15"/>
    <p:sldId id="1402" r:id="rId16"/>
    <p:sldId id="1401" r:id="rId17"/>
    <p:sldId id="1403" r:id="rId18"/>
    <p:sldId id="1405" r:id="rId19"/>
    <p:sldId id="1406" r:id="rId20"/>
    <p:sldId id="1408" r:id="rId21"/>
    <p:sldId id="1407" r:id="rId22"/>
    <p:sldId id="1392" r:id="rId23"/>
    <p:sldId id="1409" r:id="rId24"/>
    <p:sldId id="1410" r:id="rId25"/>
    <p:sldId id="863" r:id="rId2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M HJ" initials="IH" lastIdx="2" clrIdx="0">
    <p:extLst>
      <p:ext uri="{19B8F6BF-5375-455C-9EA6-DF929625EA0E}">
        <p15:presenceInfo xmlns:p15="http://schemas.microsoft.com/office/powerpoint/2012/main" userId="66341392af006167" providerId="Windows Live"/>
      </p:ext>
    </p:extLst>
  </p:cmAuthor>
  <p:cmAuthor id="2" name="Educere_Seo" initials="E"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4E8F9"/>
    <a:srgbClr val="0432FF"/>
    <a:srgbClr val="0000FF"/>
    <a:srgbClr val="409BD2"/>
    <a:srgbClr val="886542"/>
    <a:srgbClr val="D9D9D9"/>
    <a:srgbClr val="F7F7F7"/>
    <a:srgbClr val="E7EBEF"/>
    <a:srgbClr val="D0D6DE"/>
    <a:srgbClr val="041A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보통 스타일 1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37" autoAdjust="0"/>
    <p:restoredTop sz="85033" autoAdjust="0"/>
  </p:normalViewPr>
  <p:slideViewPr>
    <p:cSldViewPr snapToGrid="0">
      <p:cViewPr varScale="1">
        <p:scale>
          <a:sx n="86" d="100"/>
          <a:sy n="86" d="100"/>
        </p:scale>
        <p:origin x="1112" y="200"/>
      </p:cViewPr>
      <p:guideLst/>
    </p:cSldViewPr>
  </p:slideViewPr>
  <p:notesTextViewPr>
    <p:cViewPr>
      <p:scale>
        <a:sx n="105" d="100"/>
        <a:sy n="105" d="100"/>
      </p:scale>
      <p:origin x="0" y="0"/>
    </p:cViewPr>
  </p:notesTextViewPr>
  <p:notesViewPr>
    <p:cSldViewPr snapToGrid="0">
      <p:cViewPr varScale="1">
        <p:scale>
          <a:sx n="81" d="100"/>
          <a:sy n="81" d="100"/>
        </p:scale>
        <p:origin x="205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57110-FFB7-4889-85BF-9B0481108C98}" type="datetimeFigureOut">
              <a:rPr lang="ko-KR" altLang="en-US" smtClean="0"/>
              <a:t>2023. 9. 2.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7AF21-4824-4ECE-B16C-9378C71F51F2}" type="slidenum">
              <a:rPr lang="ko-KR" altLang="en-US" smtClean="0"/>
              <a:t>‹#›</a:t>
            </a:fld>
            <a:endParaRPr lang="ko-KR" altLang="en-US"/>
          </a:p>
        </p:txBody>
      </p:sp>
    </p:spTree>
    <p:extLst>
      <p:ext uri="{BB962C8B-B14F-4D97-AF65-F5344CB8AC3E}">
        <p14:creationId xmlns:p14="http://schemas.microsoft.com/office/powerpoint/2010/main" val="392236315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 everyone. My name is </a:t>
            </a:r>
            <a:r>
              <a:rPr lang="en-US" altLang="ko-KR" dirty="0" err="1"/>
              <a:t>Jeongbin</a:t>
            </a:r>
            <a:r>
              <a:rPr lang="en-US" altLang="ko-KR" dirty="0"/>
              <a:t> Park. Thank you for allowing me to have this opportunity.</a:t>
            </a:r>
          </a:p>
        </p:txBody>
      </p:sp>
      <p:sp>
        <p:nvSpPr>
          <p:cNvPr id="4" name="슬라이드 번호 개체 틀 3"/>
          <p:cNvSpPr>
            <a:spLocks noGrp="1"/>
          </p:cNvSpPr>
          <p:nvPr>
            <p:ph type="sldNum" sz="quarter" idx="10"/>
          </p:nvPr>
        </p:nvSpPr>
        <p:spPr/>
        <p:txBody>
          <a:bodyPr/>
          <a:lstStyle/>
          <a:p>
            <a:fld id="{5187AF21-4824-4ECE-B16C-9378C71F51F2}" type="slidenum">
              <a:rPr lang="ko-KR" altLang="en-US" smtClean="0"/>
              <a:t>1</a:t>
            </a:fld>
            <a:endParaRPr lang="ko-KR" altLang="en-US"/>
          </a:p>
        </p:txBody>
      </p:sp>
    </p:spTree>
    <p:extLst>
      <p:ext uri="{BB962C8B-B14F-4D97-AF65-F5344CB8AC3E}">
        <p14:creationId xmlns:p14="http://schemas.microsoft.com/office/powerpoint/2010/main" val="3999459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Various kinds of thresholds were attempted to indicate the distribution of human cells by dichotomy. The thresholds were based on the </a:t>
            </a:r>
            <a:r>
              <a:rPr kumimoji="1" lang="en-US" altLang="ko-Kore-KR"/>
              <a:t>control sample.</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10</a:t>
            </a:fld>
            <a:endParaRPr lang="ko-KR" altLang="en-US"/>
          </a:p>
        </p:txBody>
      </p:sp>
    </p:spTree>
    <p:extLst>
      <p:ext uri="{BB962C8B-B14F-4D97-AF65-F5344CB8AC3E}">
        <p14:creationId xmlns:p14="http://schemas.microsoft.com/office/powerpoint/2010/main" val="240312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There are two pipelines to differentiate the human and mouse transcripts. The first one is 10x Space Ranger. And the other one is custom alignment I developed recently. As a result, both pipelines show similar results, implying the robustness of human transcripts detection regardless the alignment method chosen. Still, Space Ranger seems to be a little better as can be seen in a slightly higher human transcripts in the Exp sample.</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11</a:t>
            </a:fld>
            <a:endParaRPr lang="ko-KR" altLang="en-US"/>
          </a:p>
        </p:txBody>
      </p:sp>
    </p:spTree>
    <p:extLst>
      <p:ext uri="{BB962C8B-B14F-4D97-AF65-F5344CB8AC3E}">
        <p14:creationId xmlns:p14="http://schemas.microsoft.com/office/powerpoint/2010/main" val="1271122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12</a:t>
            </a:fld>
            <a:endParaRPr lang="ko-KR" altLang="en-US"/>
          </a:p>
        </p:txBody>
      </p:sp>
    </p:spTree>
    <p:extLst>
      <p:ext uri="{BB962C8B-B14F-4D97-AF65-F5344CB8AC3E}">
        <p14:creationId xmlns:p14="http://schemas.microsoft.com/office/powerpoint/2010/main" val="3051765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13</a:t>
            </a:fld>
            <a:endParaRPr lang="ko-KR" altLang="en-US"/>
          </a:p>
        </p:txBody>
      </p:sp>
    </p:spTree>
    <p:extLst>
      <p:ext uri="{BB962C8B-B14F-4D97-AF65-F5344CB8AC3E}">
        <p14:creationId xmlns:p14="http://schemas.microsoft.com/office/powerpoint/2010/main" val="1774719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14</a:t>
            </a:fld>
            <a:endParaRPr lang="ko-KR" altLang="en-US"/>
          </a:p>
        </p:txBody>
      </p:sp>
    </p:spTree>
    <p:extLst>
      <p:ext uri="{BB962C8B-B14F-4D97-AF65-F5344CB8AC3E}">
        <p14:creationId xmlns:p14="http://schemas.microsoft.com/office/powerpoint/2010/main" val="2302970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15</a:t>
            </a:fld>
            <a:endParaRPr lang="ko-KR" altLang="en-US"/>
          </a:p>
        </p:txBody>
      </p:sp>
    </p:spTree>
    <p:extLst>
      <p:ext uri="{BB962C8B-B14F-4D97-AF65-F5344CB8AC3E}">
        <p14:creationId xmlns:p14="http://schemas.microsoft.com/office/powerpoint/2010/main" val="2499067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16</a:t>
            </a:fld>
            <a:endParaRPr lang="ko-KR" altLang="en-US"/>
          </a:p>
        </p:txBody>
      </p:sp>
    </p:spTree>
    <p:extLst>
      <p:ext uri="{BB962C8B-B14F-4D97-AF65-F5344CB8AC3E}">
        <p14:creationId xmlns:p14="http://schemas.microsoft.com/office/powerpoint/2010/main" val="3380728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17</a:t>
            </a:fld>
            <a:endParaRPr lang="ko-KR" altLang="en-US"/>
          </a:p>
        </p:txBody>
      </p:sp>
    </p:spTree>
    <p:extLst>
      <p:ext uri="{BB962C8B-B14F-4D97-AF65-F5344CB8AC3E}">
        <p14:creationId xmlns:p14="http://schemas.microsoft.com/office/powerpoint/2010/main" val="387793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18</a:t>
            </a:fld>
            <a:endParaRPr lang="ko-KR" altLang="en-US"/>
          </a:p>
        </p:txBody>
      </p:sp>
    </p:spTree>
    <p:extLst>
      <p:ext uri="{BB962C8B-B14F-4D97-AF65-F5344CB8AC3E}">
        <p14:creationId xmlns:p14="http://schemas.microsoft.com/office/powerpoint/2010/main" val="1608831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19</a:t>
            </a:fld>
            <a:endParaRPr lang="ko-KR" altLang="en-US"/>
          </a:p>
        </p:txBody>
      </p:sp>
    </p:spTree>
    <p:extLst>
      <p:ext uri="{BB962C8B-B14F-4D97-AF65-F5344CB8AC3E}">
        <p14:creationId xmlns:p14="http://schemas.microsoft.com/office/powerpoint/2010/main" val="74211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Today, I’d like to introduce my latest research project named A Spatial Transcriptomics based Label-Free Method for Assessment of Human Stem Cell Distribution and Effects in a Mouse Model of Lung Fibrosis.</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2</a:t>
            </a:fld>
            <a:endParaRPr lang="ko-KR" altLang="en-US"/>
          </a:p>
        </p:txBody>
      </p:sp>
    </p:spTree>
    <p:extLst>
      <p:ext uri="{BB962C8B-B14F-4D97-AF65-F5344CB8AC3E}">
        <p14:creationId xmlns:p14="http://schemas.microsoft.com/office/powerpoint/2010/main" val="2953038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20</a:t>
            </a:fld>
            <a:endParaRPr lang="ko-KR" altLang="en-US"/>
          </a:p>
        </p:txBody>
      </p:sp>
    </p:spTree>
    <p:extLst>
      <p:ext uri="{BB962C8B-B14F-4D97-AF65-F5344CB8AC3E}">
        <p14:creationId xmlns:p14="http://schemas.microsoft.com/office/powerpoint/2010/main" val="2893121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21</a:t>
            </a:fld>
            <a:endParaRPr lang="ko-KR" altLang="en-US"/>
          </a:p>
        </p:txBody>
      </p:sp>
    </p:spTree>
    <p:extLst>
      <p:ext uri="{BB962C8B-B14F-4D97-AF65-F5344CB8AC3E}">
        <p14:creationId xmlns:p14="http://schemas.microsoft.com/office/powerpoint/2010/main" val="3168504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dirty="0">
                <a:solidFill>
                  <a:schemeClr val="tx1">
                    <a:lumMod val="65000"/>
                    <a:lumOff val="35000"/>
                  </a:schemeClr>
                </a:solidFill>
              </a:rPr>
              <a:t>I believe spatial clustering should aim to be structurally meaningful.</a:t>
            </a:r>
            <a:endParaRPr kumimoji="1" lang="ko-Kore-KR" altLang="en-US" dirty="0">
              <a:solidFill>
                <a:schemeClr val="tx1">
                  <a:lumMod val="65000"/>
                  <a:lumOff val="35000"/>
                </a:schemeClr>
              </a:solidFill>
            </a:endParaRPr>
          </a:p>
          <a:p>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22</a:t>
            </a:fld>
            <a:endParaRPr lang="ko-KR" altLang="en-US"/>
          </a:p>
        </p:txBody>
      </p:sp>
    </p:spTree>
    <p:extLst>
      <p:ext uri="{BB962C8B-B14F-4D97-AF65-F5344CB8AC3E}">
        <p14:creationId xmlns:p14="http://schemas.microsoft.com/office/powerpoint/2010/main" val="854065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dirty="0">
                <a:solidFill>
                  <a:schemeClr val="tx1">
                    <a:lumMod val="65000"/>
                    <a:lumOff val="35000"/>
                  </a:schemeClr>
                </a:solidFill>
              </a:rPr>
              <a:t>Spatial Feature Plot and </a:t>
            </a:r>
            <a:r>
              <a:rPr kumimoji="1" lang="en-US" altLang="ko-Kore-KR">
                <a:solidFill>
                  <a:schemeClr val="tx1">
                    <a:lumMod val="65000"/>
                    <a:lumOff val="35000"/>
                  </a:schemeClr>
                </a:solidFill>
              </a:rPr>
              <a:t>Violin Plot</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23</a:t>
            </a:fld>
            <a:endParaRPr lang="ko-KR" altLang="en-US"/>
          </a:p>
        </p:txBody>
      </p:sp>
    </p:spTree>
    <p:extLst>
      <p:ext uri="{BB962C8B-B14F-4D97-AF65-F5344CB8AC3E}">
        <p14:creationId xmlns:p14="http://schemas.microsoft.com/office/powerpoint/2010/main" val="804944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a:solidFill>
                  <a:schemeClr val="tx1">
                    <a:lumMod val="65000"/>
                    <a:lumOff val="35000"/>
                  </a:schemeClr>
                </a:solidFill>
              </a:rPr>
              <a:t>IAMSAM app</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24</a:t>
            </a:fld>
            <a:endParaRPr lang="ko-KR" altLang="en-US"/>
          </a:p>
        </p:txBody>
      </p:sp>
    </p:spTree>
    <p:extLst>
      <p:ext uri="{BB962C8B-B14F-4D97-AF65-F5344CB8AC3E}">
        <p14:creationId xmlns:p14="http://schemas.microsoft.com/office/powerpoint/2010/main" val="1538710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Thank you.</a:t>
            </a:r>
            <a:endParaRPr lang="ko-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25</a:t>
            </a:fld>
            <a:endParaRPr lang="ko-KR" altLang="en-US"/>
          </a:p>
        </p:txBody>
      </p:sp>
    </p:spTree>
    <p:extLst>
      <p:ext uri="{BB962C8B-B14F-4D97-AF65-F5344CB8AC3E}">
        <p14:creationId xmlns:p14="http://schemas.microsoft.com/office/powerpoint/2010/main" val="174100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sz="1800" dirty="0">
                <a:effectLst/>
                <a:latin typeface="Times New Roman" panose="02020603050405020304" pitchFamily="18" charset="0"/>
                <a:ea typeface="맑은 고딕" panose="020B0503020000020004" pitchFamily="34" charset="-127"/>
              </a:rPr>
              <a:t>Cell therapy is the introduction of external therapeutic cells into patients, including CAR-T, CAR-NK, stem cells, and microbiome agents. As you all know, the therapy is getting popular and getting diverse.</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3</a:t>
            </a:fld>
            <a:endParaRPr lang="ko-KR" altLang="en-US"/>
          </a:p>
        </p:txBody>
      </p:sp>
    </p:spTree>
    <p:extLst>
      <p:ext uri="{BB962C8B-B14F-4D97-AF65-F5344CB8AC3E}">
        <p14:creationId xmlns:p14="http://schemas.microsoft.com/office/powerpoint/2010/main" val="4257002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However, I’ve experienced the difficulty of the microscopic assessment of the cell therapy including distribution and mechanism of action. For example, the images are fluorescence images acquired from bones and cartilages. Even if the stem cells are not injected in the samples, there are seemingly existent stem cells due to the autofluorescence.</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4</a:t>
            </a:fld>
            <a:endParaRPr lang="ko-KR" altLang="en-US"/>
          </a:p>
        </p:txBody>
      </p:sp>
    </p:spTree>
    <p:extLst>
      <p:ext uri="{BB962C8B-B14F-4D97-AF65-F5344CB8AC3E}">
        <p14:creationId xmlns:p14="http://schemas.microsoft.com/office/powerpoint/2010/main" val="112188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There is another problem related to the detachment of disintegration of the labeling materials. This figure shows dual labeling for shell and core materials, resulting in different biodistributions for both after administration.</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5</a:t>
            </a:fld>
            <a:endParaRPr lang="ko-KR" altLang="en-US"/>
          </a:p>
        </p:txBody>
      </p:sp>
    </p:spTree>
    <p:extLst>
      <p:ext uri="{BB962C8B-B14F-4D97-AF65-F5344CB8AC3E}">
        <p14:creationId xmlns:p14="http://schemas.microsoft.com/office/powerpoint/2010/main" val="2320823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PCR can be used to understand the distribution of cell therapeutic agents, but it cannot be done in organ resolution.</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6</a:t>
            </a:fld>
            <a:endParaRPr lang="ko-KR" altLang="en-US"/>
          </a:p>
        </p:txBody>
      </p:sp>
    </p:spTree>
    <p:extLst>
      <p:ext uri="{BB962C8B-B14F-4D97-AF65-F5344CB8AC3E}">
        <p14:creationId xmlns:p14="http://schemas.microsoft.com/office/powerpoint/2010/main" val="200109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Thus, I developed label-free method that manipulates the interspecies transcripts difference when cell therapeutic agents are introduced. This can also be applied to exogenous nucleic acids. My colleague prepared three samples, named Nor, Con, and Exp. Exp sample is the only sample with human mesenchymal stem cell injection. As a result, I successfully differentiated the distribution of </a:t>
            </a:r>
            <a:r>
              <a:rPr kumimoji="1" lang="en-US" altLang="ko-Kore-KR" dirty="0" err="1"/>
              <a:t>hMSC</a:t>
            </a:r>
            <a:r>
              <a:rPr kumimoji="1" lang="en-US" altLang="ko-Kore-KR" dirty="0"/>
              <a:t> from host.</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7</a:t>
            </a:fld>
            <a:endParaRPr lang="ko-KR" altLang="en-US"/>
          </a:p>
        </p:txBody>
      </p:sp>
    </p:spTree>
    <p:extLst>
      <p:ext uri="{BB962C8B-B14F-4D97-AF65-F5344CB8AC3E}">
        <p14:creationId xmlns:p14="http://schemas.microsoft.com/office/powerpoint/2010/main" val="475505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 fibrotic lung tissues in the Con sample and the Exp sample show observable fibrotic tissue sections, as expected.</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8</a:t>
            </a:fld>
            <a:endParaRPr lang="ko-KR" altLang="en-US"/>
          </a:p>
        </p:txBody>
      </p:sp>
    </p:spTree>
    <p:extLst>
      <p:ext uri="{BB962C8B-B14F-4D97-AF65-F5344CB8AC3E}">
        <p14:creationId xmlns:p14="http://schemas.microsoft.com/office/powerpoint/2010/main" val="1280944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As the normalization can increase the statistical power to detect human transcripts percentage for a single spot or %human, I only considered normalized counts for subsequent analyses.</a:t>
            </a:r>
            <a:endParaRPr kumimoji="1" lang="ko-Kore-KR" altLang="en-US" dirty="0"/>
          </a:p>
        </p:txBody>
      </p:sp>
      <p:sp>
        <p:nvSpPr>
          <p:cNvPr id="4" name="슬라이드 번호 개체 틀 3"/>
          <p:cNvSpPr>
            <a:spLocks noGrp="1"/>
          </p:cNvSpPr>
          <p:nvPr>
            <p:ph type="sldNum" sz="quarter" idx="5"/>
          </p:nvPr>
        </p:nvSpPr>
        <p:spPr/>
        <p:txBody>
          <a:bodyPr/>
          <a:lstStyle/>
          <a:p>
            <a:fld id="{5187AF21-4824-4ECE-B16C-9378C71F51F2}" type="slidenum">
              <a:rPr lang="ko-KR" altLang="en-US" smtClean="0"/>
              <a:t>9</a:t>
            </a:fld>
            <a:endParaRPr lang="ko-KR" altLang="en-US"/>
          </a:p>
        </p:txBody>
      </p:sp>
    </p:spTree>
    <p:extLst>
      <p:ext uri="{BB962C8B-B14F-4D97-AF65-F5344CB8AC3E}">
        <p14:creationId xmlns:p14="http://schemas.microsoft.com/office/powerpoint/2010/main" val="8406921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FDC934-BCD8-405E-A954-210A4D397447}"/>
              </a:ext>
            </a:extLst>
          </p:cNvPr>
          <p:cNvSpPr>
            <a:spLocks noGrp="1"/>
          </p:cNvSpPr>
          <p:nvPr>
            <p:ph type="ctrTitle"/>
          </p:nvPr>
        </p:nvSpPr>
        <p:spPr>
          <a:xfrm>
            <a:off x="1724608" y="1122363"/>
            <a:ext cx="9144000" cy="2864816"/>
          </a:xfrm>
          <a:prstGeom prst="rect">
            <a:avLst/>
          </a:prstGeom>
        </p:spPr>
        <p:txBody>
          <a:bodyPr anchor="b">
            <a:normAutofit/>
          </a:bodyPr>
          <a:lstStyle>
            <a:lvl1pPr algn="ctr">
              <a:defRPr sz="4400" b="1" i="0" baseline="0">
                <a:latin typeface="Arial" panose="020B0604020202020204" pitchFamily="34" charset="0"/>
                <a:ea typeface="돋움" panose="020B0600000101010101" pitchFamily="50" charset="-127"/>
              </a:defRPr>
            </a:lvl1pPr>
          </a:lstStyle>
          <a:p>
            <a:r>
              <a:rPr lang="ko-KR" altLang="en-US" dirty="0"/>
              <a:t>마스터 제목 스타일 편집</a:t>
            </a:r>
          </a:p>
        </p:txBody>
      </p:sp>
      <p:sp>
        <p:nvSpPr>
          <p:cNvPr id="5" name="바닥글 개체 틀 4">
            <a:extLst>
              <a:ext uri="{FF2B5EF4-FFF2-40B4-BE49-F238E27FC236}">
                <a16:creationId xmlns:a16="http://schemas.microsoft.com/office/drawing/2014/main" id="{7FD4E74B-C1CC-4F34-8E12-1B1D8F8E58BB}"/>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AA69C29B-47EB-4E3F-B885-3FBE908DC879}"/>
              </a:ext>
            </a:extLst>
          </p:cNvPr>
          <p:cNvSpPr>
            <a:spLocks noGrp="1"/>
          </p:cNvSpPr>
          <p:nvPr>
            <p:ph type="sldNum" sz="quarter" idx="12"/>
          </p:nvPr>
        </p:nvSpPr>
        <p:spPr>
          <a:xfrm>
            <a:off x="8610600" y="6356350"/>
            <a:ext cx="2743200" cy="365125"/>
          </a:xfrm>
          <a:prstGeom prst="rect">
            <a:avLst/>
          </a:prstGeom>
        </p:spPr>
        <p:txBody>
          <a:bodyPr/>
          <a:lstStyle/>
          <a:p>
            <a:fld id="{AAE7770E-2078-4712-9A3D-3C2576479A71}" type="slidenum">
              <a:rPr lang="ko-KR" altLang="en-US" smtClean="0"/>
              <a:t>‹#›</a:t>
            </a:fld>
            <a:endParaRPr lang="ko-KR" altLang="en-US"/>
          </a:p>
        </p:txBody>
      </p:sp>
      <p:sp>
        <p:nvSpPr>
          <p:cNvPr id="7" name="직사각형 6">
            <a:extLst>
              <a:ext uri="{FF2B5EF4-FFF2-40B4-BE49-F238E27FC236}">
                <a16:creationId xmlns:a16="http://schemas.microsoft.com/office/drawing/2014/main" id="{99EE4995-F94D-4BB7-BC38-EE9642793374}"/>
              </a:ext>
            </a:extLst>
          </p:cNvPr>
          <p:cNvSpPr/>
          <p:nvPr userDrawn="1"/>
        </p:nvSpPr>
        <p:spPr>
          <a:xfrm>
            <a:off x="1122516" y="4229957"/>
            <a:ext cx="11069484" cy="2628043"/>
          </a:xfrm>
          <a:prstGeom prst="rect">
            <a:avLst/>
          </a:prstGeom>
          <a:solidFill>
            <a:schemeClr val="accent5">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8" name="직사각형 7">
            <a:extLst>
              <a:ext uri="{FF2B5EF4-FFF2-40B4-BE49-F238E27FC236}">
                <a16:creationId xmlns:a16="http://schemas.microsoft.com/office/drawing/2014/main" id="{024EC095-2FF0-4198-B719-FE3E942F7A3D}"/>
              </a:ext>
            </a:extLst>
          </p:cNvPr>
          <p:cNvSpPr/>
          <p:nvPr userDrawn="1"/>
        </p:nvSpPr>
        <p:spPr>
          <a:xfrm>
            <a:off x="0" y="-9000"/>
            <a:ext cx="1122516" cy="4238956"/>
          </a:xfrm>
          <a:prstGeom prst="rect">
            <a:avLst/>
          </a:prstGeom>
          <a:solidFill>
            <a:schemeClr val="accent5">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pic>
        <p:nvPicPr>
          <p:cNvPr id="9" name="그림 8" descr="개체, 표지판, 시계, 텍스트이(가) 표시된 사진&#10;&#10;매우 높은 신뢰도로 생성된 설명">
            <a:extLst>
              <a:ext uri="{FF2B5EF4-FFF2-40B4-BE49-F238E27FC236}">
                <a16:creationId xmlns:a16="http://schemas.microsoft.com/office/drawing/2014/main" id="{0AD82232-5D5D-4FB2-AFBD-8A15A56AF4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34485" y="50115"/>
            <a:ext cx="588039" cy="590230"/>
          </a:xfrm>
          <a:prstGeom prst="rect">
            <a:avLst/>
          </a:prstGeom>
        </p:spPr>
      </p:pic>
      <p:pic>
        <p:nvPicPr>
          <p:cNvPr id="10" name="그림 9">
            <a:extLst>
              <a:ext uri="{FF2B5EF4-FFF2-40B4-BE49-F238E27FC236}">
                <a16:creationId xmlns:a16="http://schemas.microsoft.com/office/drawing/2014/main" id="{614BAC9B-528B-4951-8252-09A9A173A47E}"/>
              </a:ext>
            </a:extLst>
          </p:cNvPr>
          <p:cNvPicPr>
            <a:picLocks noChangeAspect="1"/>
          </p:cNvPicPr>
          <p:nvPr userDrawn="1"/>
        </p:nvPicPr>
        <p:blipFill rotWithShape="1">
          <a:blip r:embed="rId3"/>
          <a:srcRect l="21962" r="55273"/>
          <a:stretch/>
        </p:blipFill>
        <p:spPr>
          <a:xfrm>
            <a:off x="10913382" y="39179"/>
            <a:ext cx="588039" cy="599496"/>
          </a:xfrm>
          <a:prstGeom prst="rect">
            <a:avLst/>
          </a:prstGeom>
        </p:spPr>
      </p:pic>
      <p:cxnSp>
        <p:nvCxnSpPr>
          <p:cNvPr id="11" name="직선 연결선 10">
            <a:extLst>
              <a:ext uri="{FF2B5EF4-FFF2-40B4-BE49-F238E27FC236}">
                <a16:creationId xmlns:a16="http://schemas.microsoft.com/office/drawing/2014/main" id="{C74644F9-B280-4863-93E8-143B155214E4}"/>
              </a:ext>
            </a:extLst>
          </p:cNvPr>
          <p:cNvCxnSpPr/>
          <p:nvPr userDrawn="1"/>
        </p:nvCxnSpPr>
        <p:spPr>
          <a:xfrm>
            <a:off x="1122530" y="-9000"/>
            <a:ext cx="0" cy="6876000"/>
          </a:xfrm>
          <a:prstGeom prst="line">
            <a:avLst/>
          </a:prstGeom>
          <a:ln w="139700">
            <a:solidFill>
              <a:srgbClr val="041A7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49ABAF0-3DC7-4C27-AA57-365A57B281FA}"/>
              </a:ext>
            </a:extLst>
          </p:cNvPr>
          <p:cNvCxnSpPr>
            <a:cxnSpLocks/>
          </p:cNvCxnSpPr>
          <p:nvPr userDrawn="1"/>
        </p:nvCxnSpPr>
        <p:spPr>
          <a:xfrm>
            <a:off x="0" y="4229956"/>
            <a:ext cx="12192000" cy="1"/>
          </a:xfrm>
          <a:prstGeom prst="line">
            <a:avLst/>
          </a:prstGeom>
          <a:ln w="139700">
            <a:solidFill>
              <a:srgbClr val="041A71"/>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B47C3C47-3600-444B-B0FF-B209687139F6}"/>
              </a:ext>
            </a:extLst>
          </p:cNvPr>
          <p:cNvGrpSpPr/>
          <p:nvPr userDrawn="1"/>
        </p:nvGrpSpPr>
        <p:grpSpPr>
          <a:xfrm>
            <a:off x="520439" y="3610531"/>
            <a:ext cx="1204182" cy="1238852"/>
            <a:chOff x="342709" y="3955491"/>
            <a:chExt cx="1204182" cy="1238852"/>
          </a:xfrm>
        </p:grpSpPr>
        <p:sp>
          <p:nvSpPr>
            <p:cNvPr id="14" name="타원 13">
              <a:extLst>
                <a:ext uri="{FF2B5EF4-FFF2-40B4-BE49-F238E27FC236}">
                  <a16:creationId xmlns:a16="http://schemas.microsoft.com/office/drawing/2014/main" id="{FA2CEBD8-0E44-41B2-B2A3-F486306C2F7B}"/>
                </a:ext>
              </a:extLst>
            </p:cNvPr>
            <p:cNvSpPr/>
            <p:nvPr/>
          </p:nvSpPr>
          <p:spPr>
            <a:xfrm>
              <a:off x="342709" y="3955491"/>
              <a:ext cx="1204182" cy="1238852"/>
            </a:xfrm>
            <a:prstGeom prst="ellipse">
              <a:avLst/>
            </a:prstGeom>
            <a:noFill/>
            <a:ln w="146050">
              <a:solidFill>
                <a:srgbClr val="409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5" name="타원 14">
              <a:extLst>
                <a:ext uri="{FF2B5EF4-FFF2-40B4-BE49-F238E27FC236}">
                  <a16:creationId xmlns:a16="http://schemas.microsoft.com/office/drawing/2014/main" id="{CA8C8048-4685-48E2-AB45-D538ADEB61D0}"/>
                </a:ext>
              </a:extLst>
            </p:cNvPr>
            <p:cNvSpPr/>
            <p:nvPr/>
          </p:nvSpPr>
          <p:spPr>
            <a:xfrm>
              <a:off x="709694" y="4332141"/>
              <a:ext cx="470213" cy="485553"/>
            </a:xfrm>
            <a:prstGeom prst="ellipse">
              <a:avLst/>
            </a:prstGeom>
            <a:solidFill>
              <a:schemeClr val="bg1"/>
            </a:solidFill>
            <a:ln w="146050">
              <a:solidFill>
                <a:srgbClr val="409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grpSp>
      <p:pic>
        <p:nvPicPr>
          <p:cNvPr id="16" name="그림 15">
            <a:extLst>
              <a:ext uri="{FF2B5EF4-FFF2-40B4-BE49-F238E27FC236}">
                <a16:creationId xmlns:a16="http://schemas.microsoft.com/office/drawing/2014/main" id="{3714E4D7-4D4C-4464-8DFB-A13C56A9538C}"/>
              </a:ext>
            </a:extLst>
          </p:cNvPr>
          <p:cNvPicPr>
            <a:picLocks noChangeAspect="1"/>
          </p:cNvPicPr>
          <p:nvPr userDrawn="1"/>
        </p:nvPicPr>
        <p:blipFill rotWithShape="1">
          <a:blip r:embed="rId4"/>
          <a:srcRect r="58936"/>
          <a:stretch/>
        </p:blipFill>
        <p:spPr>
          <a:xfrm>
            <a:off x="10322952" y="39179"/>
            <a:ext cx="588039" cy="602282"/>
          </a:xfrm>
          <a:prstGeom prst="rect">
            <a:avLst/>
          </a:prstGeom>
        </p:spPr>
      </p:pic>
      <p:sp>
        <p:nvSpPr>
          <p:cNvPr id="3" name="부제목 2">
            <a:extLst>
              <a:ext uri="{FF2B5EF4-FFF2-40B4-BE49-F238E27FC236}">
                <a16:creationId xmlns:a16="http://schemas.microsoft.com/office/drawing/2014/main" id="{0CC20615-7426-4A27-A8DC-D32D39D825D7}"/>
              </a:ext>
            </a:extLst>
          </p:cNvPr>
          <p:cNvSpPr>
            <a:spLocks noGrp="1"/>
          </p:cNvSpPr>
          <p:nvPr>
            <p:ph type="subTitle" idx="1"/>
          </p:nvPr>
        </p:nvSpPr>
        <p:spPr>
          <a:xfrm>
            <a:off x="1724608" y="4564063"/>
            <a:ext cx="9144000" cy="1655762"/>
          </a:xfrm>
        </p:spPr>
        <p:txBody>
          <a:bodyPr>
            <a:normAutofit/>
          </a:bodyPr>
          <a:lstStyle>
            <a:lvl1pPr marL="0" indent="0" algn="ctr">
              <a:buNone/>
              <a:defRPr sz="3000" baseline="0">
                <a:latin typeface="Arial" panose="020B0604020202020204" pitchFamily="34" charset="0"/>
                <a:ea typeface="돋움" panose="020B0600000101010101" pitchFamily="50"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Tree>
    <p:extLst>
      <p:ext uri="{BB962C8B-B14F-4D97-AF65-F5344CB8AC3E}">
        <p14:creationId xmlns:p14="http://schemas.microsoft.com/office/powerpoint/2010/main" val="2512838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B017D8-73F0-49FE-BECB-34E961390BF4}"/>
              </a:ext>
            </a:extLst>
          </p:cNvPr>
          <p:cNvSpPr>
            <a:spLocks noGrp="1"/>
          </p:cNvSpPr>
          <p:nvPr>
            <p:ph type="title"/>
          </p:nvPr>
        </p:nvSpPr>
        <p:spPr>
          <a:xfrm>
            <a:off x="838200" y="365125"/>
            <a:ext cx="10515600" cy="1325563"/>
          </a:xfrm>
          <a:prstGeom prst="rect">
            <a:avLst/>
          </a:prstGeom>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D3B87BE-8896-47FD-A5F3-824C45BFEF7E}"/>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009EF022-E430-484C-B340-D9ABEDACCD4B}"/>
              </a:ext>
            </a:extLst>
          </p:cNvPr>
          <p:cNvSpPr>
            <a:spLocks noGrp="1"/>
          </p:cNvSpPr>
          <p:nvPr>
            <p:ph type="dt" sz="half" idx="10"/>
          </p:nvPr>
        </p:nvSpPr>
        <p:spPr>
          <a:xfrm>
            <a:off x="838200" y="6356350"/>
            <a:ext cx="2743200" cy="365125"/>
          </a:xfrm>
          <a:prstGeom prst="rect">
            <a:avLst/>
          </a:prstGeom>
        </p:spPr>
        <p:txBody>
          <a:bodyPr/>
          <a:lstStyle/>
          <a:p>
            <a:fld id="{FBF88DC5-13D2-466D-B367-03AFC02EBBD9}" type="datetime1">
              <a:rPr lang="ko-KR" altLang="en-US" smtClean="0"/>
              <a:t>2023. 9. 2.</a:t>
            </a:fld>
            <a:endParaRPr lang="ko-KR" altLang="en-US"/>
          </a:p>
        </p:txBody>
      </p:sp>
      <p:sp>
        <p:nvSpPr>
          <p:cNvPr id="5" name="바닥글 개체 틀 4">
            <a:extLst>
              <a:ext uri="{FF2B5EF4-FFF2-40B4-BE49-F238E27FC236}">
                <a16:creationId xmlns:a16="http://schemas.microsoft.com/office/drawing/2014/main" id="{DD0B68ED-44CB-4C46-BBF5-CFEF093E825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963797DF-5008-4977-97EB-87E37D3B2BD2}"/>
              </a:ext>
            </a:extLst>
          </p:cNvPr>
          <p:cNvSpPr>
            <a:spLocks noGrp="1"/>
          </p:cNvSpPr>
          <p:nvPr>
            <p:ph type="sldNum" sz="quarter" idx="12"/>
          </p:nvPr>
        </p:nvSpPr>
        <p:spPr>
          <a:xfrm>
            <a:off x="8610600" y="6356350"/>
            <a:ext cx="2743200" cy="365125"/>
          </a:xfrm>
          <a:prstGeom prst="rect">
            <a:avLst/>
          </a:prstGeom>
        </p:spPr>
        <p:txBody>
          <a:bodyPr/>
          <a:lstStyle/>
          <a:p>
            <a:fld id="{AAE7770E-2078-4712-9A3D-3C2576479A71}" type="slidenum">
              <a:rPr lang="ko-KR" altLang="en-US" smtClean="0"/>
              <a:t>‹#›</a:t>
            </a:fld>
            <a:endParaRPr lang="ko-KR" altLang="en-US"/>
          </a:p>
        </p:txBody>
      </p:sp>
    </p:spTree>
    <p:extLst>
      <p:ext uri="{BB962C8B-B14F-4D97-AF65-F5344CB8AC3E}">
        <p14:creationId xmlns:p14="http://schemas.microsoft.com/office/powerpoint/2010/main" val="747962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71C8BF0-A205-483A-AD45-5B4BC825485D}"/>
              </a:ext>
            </a:extLst>
          </p:cNvPr>
          <p:cNvSpPr>
            <a:spLocks noGrp="1"/>
          </p:cNvSpPr>
          <p:nvPr>
            <p:ph type="title" orient="vert"/>
          </p:nvPr>
        </p:nvSpPr>
        <p:spPr>
          <a:xfrm>
            <a:off x="8724900" y="365125"/>
            <a:ext cx="2628900" cy="5811838"/>
          </a:xfrm>
          <a:prstGeom prst="rect">
            <a:avLst/>
          </a:prstGeo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A54B152-4CA1-4396-A1E9-FABC5DD8872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B38B9F2B-56C1-4AD8-A5DA-B5849A8191A1}"/>
              </a:ext>
            </a:extLst>
          </p:cNvPr>
          <p:cNvSpPr>
            <a:spLocks noGrp="1"/>
          </p:cNvSpPr>
          <p:nvPr>
            <p:ph type="dt" sz="half" idx="10"/>
          </p:nvPr>
        </p:nvSpPr>
        <p:spPr>
          <a:xfrm>
            <a:off x="838200" y="6356350"/>
            <a:ext cx="2743200" cy="365125"/>
          </a:xfrm>
          <a:prstGeom prst="rect">
            <a:avLst/>
          </a:prstGeom>
        </p:spPr>
        <p:txBody>
          <a:bodyPr/>
          <a:lstStyle/>
          <a:p>
            <a:fld id="{760D637C-15DA-4B6A-A454-246F2411561F}" type="datetime1">
              <a:rPr lang="ko-KR" altLang="en-US" smtClean="0"/>
              <a:t>2023. 9. 2.</a:t>
            </a:fld>
            <a:endParaRPr lang="ko-KR" altLang="en-US"/>
          </a:p>
        </p:txBody>
      </p:sp>
      <p:sp>
        <p:nvSpPr>
          <p:cNvPr id="5" name="바닥글 개체 틀 4">
            <a:extLst>
              <a:ext uri="{FF2B5EF4-FFF2-40B4-BE49-F238E27FC236}">
                <a16:creationId xmlns:a16="http://schemas.microsoft.com/office/drawing/2014/main" id="{5397E189-4B1F-4A95-BF0D-04C2B16B305D}"/>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A1050D30-9874-4316-AE12-7975EC0DAEA0}"/>
              </a:ext>
            </a:extLst>
          </p:cNvPr>
          <p:cNvSpPr>
            <a:spLocks noGrp="1"/>
          </p:cNvSpPr>
          <p:nvPr>
            <p:ph type="sldNum" sz="quarter" idx="12"/>
          </p:nvPr>
        </p:nvSpPr>
        <p:spPr>
          <a:xfrm>
            <a:off x="8610600" y="6356350"/>
            <a:ext cx="2743200" cy="365125"/>
          </a:xfrm>
          <a:prstGeom prst="rect">
            <a:avLst/>
          </a:prstGeom>
        </p:spPr>
        <p:txBody>
          <a:bodyPr/>
          <a:lstStyle/>
          <a:p>
            <a:fld id="{AAE7770E-2078-4712-9A3D-3C2576479A71}" type="slidenum">
              <a:rPr lang="ko-KR" altLang="en-US" smtClean="0"/>
              <a:t>‹#›</a:t>
            </a:fld>
            <a:endParaRPr lang="ko-KR" altLang="en-US"/>
          </a:p>
        </p:txBody>
      </p:sp>
    </p:spTree>
    <p:extLst>
      <p:ext uri="{BB962C8B-B14F-4D97-AF65-F5344CB8AC3E}">
        <p14:creationId xmlns:p14="http://schemas.microsoft.com/office/powerpoint/2010/main" val="3527134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90C5E325-16C9-448E-81B6-8328CF53DB2E}"/>
              </a:ext>
            </a:extLst>
          </p:cNvPr>
          <p:cNvSpPr>
            <a:spLocks noGrp="1"/>
          </p:cNvSpPr>
          <p:nvPr>
            <p:ph idx="1"/>
          </p:nvPr>
        </p:nvSpPr>
        <p:spPr>
          <a:xfrm>
            <a:off x="838200" y="1330726"/>
            <a:ext cx="10515600" cy="4846237"/>
          </a:xfrm>
        </p:spPr>
        <p:txBody>
          <a:bodyPr/>
          <a:lstStyle>
            <a:lvl1pPr>
              <a:defRPr baseline="0">
                <a:latin typeface="Arial" panose="020B0604020202020204" pitchFamily="34" charset="0"/>
                <a:ea typeface="돋움" panose="020B0600000101010101" pitchFamily="50" charset="-127"/>
              </a:defRPr>
            </a:lvl1pPr>
            <a:lvl2pPr>
              <a:defRPr baseline="0">
                <a:latin typeface="Arial" panose="020B0604020202020204" pitchFamily="34" charset="0"/>
                <a:ea typeface="돋움" panose="020B0600000101010101" pitchFamily="50" charset="-127"/>
              </a:defRPr>
            </a:lvl2pPr>
            <a:lvl3pPr>
              <a:defRPr baseline="0">
                <a:latin typeface="Arial" panose="020B0604020202020204" pitchFamily="34" charset="0"/>
                <a:ea typeface="돋움" panose="020B0600000101010101" pitchFamily="50" charset="-127"/>
              </a:defRPr>
            </a:lvl3pPr>
            <a:lvl4pPr>
              <a:defRPr baseline="0">
                <a:latin typeface="Arial" panose="020B0604020202020204" pitchFamily="34" charset="0"/>
                <a:ea typeface="돋움" panose="020B0600000101010101" pitchFamily="50" charset="-127"/>
              </a:defRPr>
            </a:lvl4pPr>
            <a:lvl5pPr>
              <a:defRPr baseline="0">
                <a:latin typeface="Arial" panose="020B0604020202020204" pitchFamily="34" charset="0"/>
                <a:ea typeface="돋움" panose="020B0600000101010101" pitchFamily="50" charset="-127"/>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직사각형 6"/>
          <p:cNvSpPr/>
          <p:nvPr userDrawn="1"/>
        </p:nvSpPr>
        <p:spPr>
          <a:xfrm>
            <a:off x="0" y="-1"/>
            <a:ext cx="12192005" cy="682611"/>
          </a:xfrm>
          <a:prstGeom prst="rect">
            <a:avLst/>
          </a:prstGeom>
          <a:solidFill>
            <a:schemeClr val="accent5">
              <a:lumMod val="20000"/>
              <a:lumOff val="80000"/>
              <a:alpha val="89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273050">
              <a:lnSpc>
                <a:spcPct val="130000"/>
              </a:lnSpc>
            </a:pPr>
            <a:endParaRPr lang="en-US" altLang="ko-KR" sz="2400" b="1" dirty="0">
              <a:solidFill>
                <a:schemeClr val="tx1"/>
              </a:solidFill>
              <a:latin typeface="Arial" panose="020B0604020202020204" pitchFamily="34" charset="0"/>
              <a:cs typeface="Arial" panose="020B0604020202020204" pitchFamily="34" charset="0"/>
            </a:endParaRPr>
          </a:p>
        </p:txBody>
      </p:sp>
      <p:cxnSp>
        <p:nvCxnSpPr>
          <p:cNvPr id="8" name="직선 연결선 7">
            <a:extLst>
              <a:ext uri="{FF2B5EF4-FFF2-40B4-BE49-F238E27FC236}">
                <a16:creationId xmlns:a16="http://schemas.microsoft.com/office/drawing/2014/main" id="{FE6CAF2A-C2BD-4B32-8D30-37DF601D3B1D}"/>
              </a:ext>
            </a:extLst>
          </p:cNvPr>
          <p:cNvCxnSpPr>
            <a:cxnSpLocks/>
          </p:cNvCxnSpPr>
          <p:nvPr userDrawn="1"/>
        </p:nvCxnSpPr>
        <p:spPr>
          <a:xfrm>
            <a:off x="0" y="671111"/>
            <a:ext cx="12192000" cy="0"/>
          </a:xfrm>
          <a:prstGeom prst="line">
            <a:avLst/>
          </a:prstGeom>
          <a:ln w="38100">
            <a:gradFill flip="none" rotWithShape="1">
              <a:gsLst>
                <a:gs pos="60000">
                  <a:srgbClr val="9199BA"/>
                </a:gs>
                <a:gs pos="26000">
                  <a:srgbClr val="38498C"/>
                </a:gs>
                <a:gs pos="0">
                  <a:srgbClr val="041A71"/>
                </a:gs>
                <a:gs pos="100000">
                  <a:schemeClr val="bg2"/>
                </a:gs>
                <a:gs pos="88000">
                  <a:schemeClr val="bg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2C11BE71-FDF5-48EF-89B4-B1830C88FEAB}"/>
              </a:ext>
            </a:extLst>
          </p:cNvPr>
          <p:cNvSpPr>
            <a:spLocks noGrp="1"/>
          </p:cNvSpPr>
          <p:nvPr>
            <p:ph type="title"/>
          </p:nvPr>
        </p:nvSpPr>
        <p:spPr>
          <a:xfrm>
            <a:off x="202770" y="129506"/>
            <a:ext cx="10515600" cy="461735"/>
          </a:xfrm>
          <a:prstGeom prst="rect">
            <a:avLst/>
          </a:prstGeom>
        </p:spPr>
        <p:txBody>
          <a:bodyPr>
            <a:noAutofit/>
          </a:bodyPr>
          <a:lstStyle>
            <a:lvl1pPr>
              <a:defRPr sz="2800" b="1" i="0" baseline="0">
                <a:latin typeface="Arial" panose="020B0604020202020204" pitchFamily="34" charset="0"/>
                <a:ea typeface="돋움" panose="020B0600000101010101" pitchFamily="50" charset="-127"/>
              </a:defRPr>
            </a:lvl1pPr>
          </a:lstStyle>
          <a:p>
            <a:r>
              <a:rPr lang="ko-KR" altLang="en-US" dirty="0"/>
              <a:t>마스터 제목 스타일 편집</a:t>
            </a:r>
          </a:p>
        </p:txBody>
      </p:sp>
    </p:spTree>
    <p:extLst>
      <p:ext uri="{BB962C8B-B14F-4D97-AF65-F5344CB8AC3E}">
        <p14:creationId xmlns:p14="http://schemas.microsoft.com/office/powerpoint/2010/main" val="133987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5" name="바닥글 개체 틀 4">
            <a:extLst>
              <a:ext uri="{FF2B5EF4-FFF2-40B4-BE49-F238E27FC236}">
                <a16:creationId xmlns:a16="http://schemas.microsoft.com/office/drawing/2014/main" id="{D09DF072-F7B3-41DA-B7C4-63370FCA269E}"/>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DE0834B0-638B-454B-8A7E-419A2B31F1B3}"/>
              </a:ext>
            </a:extLst>
          </p:cNvPr>
          <p:cNvSpPr>
            <a:spLocks noGrp="1"/>
          </p:cNvSpPr>
          <p:nvPr>
            <p:ph type="sldNum" sz="quarter" idx="12"/>
          </p:nvPr>
        </p:nvSpPr>
        <p:spPr>
          <a:xfrm>
            <a:off x="8610600" y="6356350"/>
            <a:ext cx="2743200" cy="365125"/>
          </a:xfrm>
          <a:prstGeom prst="rect">
            <a:avLst/>
          </a:prstGeom>
        </p:spPr>
        <p:txBody>
          <a:bodyPr/>
          <a:lstStyle/>
          <a:p>
            <a:fld id="{AAE7770E-2078-4712-9A3D-3C2576479A71}" type="slidenum">
              <a:rPr lang="ko-KR" altLang="en-US" smtClean="0"/>
              <a:t>‹#›</a:t>
            </a:fld>
            <a:endParaRPr lang="ko-KR" altLang="en-US"/>
          </a:p>
        </p:txBody>
      </p:sp>
      <p:sp>
        <p:nvSpPr>
          <p:cNvPr id="7" name="제목 1">
            <a:extLst>
              <a:ext uri="{FF2B5EF4-FFF2-40B4-BE49-F238E27FC236}">
                <a16:creationId xmlns:a16="http://schemas.microsoft.com/office/drawing/2014/main" id="{67FDC934-BCD8-405E-A954-210A4D397447}"/>
              </a:ext>
            </a:extLst>
          </p:cNvPr>
          <p:cNvSpPr txBox="1">
            <a:spLocks/>
          </p:cNvSpPr>
          <p:nvPr userDrawn="1"/>
        </p:nvSpPr>
        <p:spPr>
          <a:xfrm>
            <a:off x="1724608" y="1122363"/>
            <a:ext cx="9144000" cy="2864816"/>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4400" b="1" i="0" kern="1200" baseline="0">
                <a:solidFill>
                  <a:schemeClr val="tx1"/>
                </a:solidFill>
                <a:latin typeface="Arial" panose="020B0604020202020204" pitchFamily="34" charset="0"/>
                <a:ea typeface="돋움" panose="020B0600000101010101" pitchFamily="50" charset="-127"/>
                <a:cs typeface="+mj-cs"/>
              </a:defRPr>
            </a:lvl1pPr>
          </a:lstStyle>
          <a:p>
            <a:endParaRPr lang="ko-KR" altLang="en-US" dirty="0"/>
          </a:p>
        </p:txBody>
      </p:sp>
      <p:sp>
        <p:nvSpPr>
          <p:cNvPr id="8" name="직사각형 7">
            <a:extLst>
              <a:ext uri="{FF2B5EF4-FFF2-40B4-BE49-F238E27FC236}">
                <a16:creationId xmlns:a16="http://schemas.microsoft.com/office/drawing/2014/main" id="{99EE4995-F94D-4BB7-BC38-EE9642793374}"/>
              </a:ext>
            </a:extLst>
          </p:cNvPr>
          <p:cNvSpPr/>
          <p:nvPr userDrawn="1"/>
        </p:nvSpPr>
        <p:spPr>
          <a:xfrm>
            <a:off x="1122516" y="4229957"/>
            <a:ext cx="11069484" cy="2628043"/>
          </a:xfrm>
          <a:prstGeom prst="rect">
            <a:avLst/>
          </a:prstGeom>
          <a:solidFill>
            <a:schemeClr val="accent5">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9" name="직사각형 8">
            <a:extLst>
              <a:ext uri="{FF2B5EF4-FFF2-40B4-BE49-F238E27FC236}">
                <a16:creationId xmlns:a16="http://schemas.microsoft.com/office/drawing/2014/main" id="{024EC095-2FF0-4198-B719-FE3E942F7A3D}"/>
              </a:ext>
            </a:extLst>
          </p:cNvPr>
          <p:cNvSpPr/>
          <p:nvPr userDrawn="1"/>
        </p:nvSpPr>
        <p:spPr>
          <a:xfrm>
            <a:off x="0" y="-9000"/>
            <a:ext cx="1122516" cy="4238956"/>
          </a:xfrm>
          <a:prstGeom prst="rect">
            <a:avLst/>
          </a:prstGeom>
          <a:solidFill>
            <a:schemeClr val="accent5">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pic>
        <p:nvPicPr>
          <p:cNvPr id="10" name="그림 9" descr="개체, 표지판, 시계, 텍스트이(가) 표시된 사진&#10;&#10;매우 높은 신뢰도로 생성된 설명">
            <a:extLst>
              <a:ext uri="{FF2B5EF4-FFF2-40B4-BE49-F238E27FC236}">
                <a16:creationId xmlns:a16="http://schemas.microsoft.com/office/drawing/2014/main" id="{0AD82232-5D5D-4FB2-AFBD-8A15A56AF4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34485" y="50115"/>
            <a:ext cx="588039" cy="590230"/>
          </a:xfrm>
          <a:prstGeom prst="rect">
            <a:avLst/>
          </a:prstGeom>
        </p:spPr>
      </p:pic>
      <p:pic>
        <p:nvPicPr>
          <p:cNvPr id="11" name="그림 10">
            <a:extLst>
              <a:ext uri="{FF2B5EF4-FFF2-40B4-BE49-F238E27FC236}">
                <a16:creationId xmlns:a16="http://schemas.microsoft.com/office/drawing/2014/main" id="{614BAC9B-528B-4951-8252-09A9A173A47E}"/>
              </a:ext>
            </a:extLst>
          </p:cNvPr>
          <p:cNvPicPr>
            <a:picLocks noChangeAspect="1"/>
          </p:cNvPicPr>
          <p:nvPr userDrawn="1"/>
        </p:nvPicPr>
        <p:blipFill rotWithShape="1">
          <a:blip r:embed="rId3"/>
          <a:srcRect l="21962" r="55273"/>
          <a:stretch/>
        </p:blipFill>
        <p:spPr>
          <a:xfrm>
            <a:off x="10913382" y="39179"/>
            <a:ext cx="588039" cy="599496"/>
          </a:xfrm>
          <a:prstGeom prst="rect">
            <a:avLst/>
          </a:prstGeom>
        </p:spPr>
      </p:pic>
      <p:grpSp>
        <p:nvGrpSpPr>
          <p:cNvPr id="14" name="그룹 13">
            <a:extLst>
              <a:ext uri="{FF2B5EF4-FFF2-40B4-BE49-F238E27FC236}">
                <a16:creationId xmlns:a16="http://schemas.microsoft.com/office/drawing/2014/main" id="{B47C3C47-3600-444B-B0FF-B209687139F6}"/>
              </a:ext>
            </a:extLst>
          </p:cNvPr>
          <p:cNvGrpSpPr/>
          <p:nvPr userDrawn="1"/>
        </p:nvGrpSpPr>
        <p:grpSpPr>
          <a:xfrm>
            <a:off x="520439" y="3610531"/>
            <a:ext cx="1204182" cy="1238852"/>
            <a:chOff x="342709" y="3955491"/>
            <a:chExt cx="1204182" cy="1238852"/>
          </a:xfrm>
        </p:grpSpPr>
        <p:sp>
          <p:nvSpPr>
            <p:cNvPr id="15" name="타원 14">
              <a:extLst>
                <a:ext uri="{FF2B5EF4-FFF2-40B4-BE49-F238E27FC236}">
                  <a16:creationId xmlns:a16="http://schemas.microsoft.com/office/drawing/2014/main" id="{FA2CEBD8-0E44-41B2-B2A3-F486306C2F7B}"/>
                </a:ext>
              </a:extLst>
            </p:cNvPr>
            <p:cNvSpPr/>
            <p:nvPr/>
          </p:nvSpPr>
          <p:spPr>
            <a:xfrm>
              <a:off x="342709" y="3955491"/>
              <a:ext cx="1204182" cy="1238852"/>
            </a:xfrm>
            <a:prstGeom prst="ellipse">
              <a:avLst/>
            </a:prstGeom>
            <a:noFill/>
            <a:ln w="146050">
              <a:solidFill>
                <a:srgbClr val="409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16" name="타원 15">
              <a:extLst>
                <a:ext uri="{FF2B5EF4-FFF2-40B4-BE49-F238E27FC236}">
                  <a16:creationId xmlns:a16="http://schemas.microsoft.com/office/drawing/2014/main" id="{CA8C8048-4685-48E2-AB45-D538ADEB61D0}"/>
                </a:ext>
              </a:extLst>
            </p:cNvPr>
            <p:cNvSpPr/>
            <p:nvPr/>
          </p:nvSpPr>
          <p:spPr>
            <a:xfrm>
              <a:off x="709694" y="4332141"/>
              <a:ext cx="470213" cy="485553"/>
            </a:xfrm>
            <a:prstGeom prst="ellipse">
              <a:avLst/>
            </a:prstGeom>
            <a:solidFill>
              <a:schemeClr val="bg1"/>
            </a:solidFill>
            <a:ln w="146050">
              <a:solidFill>
                <a:srgbClr val="409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grpSp>
      <p:pic>
        <p:nvPicPr>
          <p:cNvPr id="17" name="그림 16">
            <a:extLst>
              <a:ext uri="{FF2B5EF4-FFF2-40B4-BE49-F238E27FC236}">
                <a16:creationId xmlns:a16="http://schemas.microsoft.com/office/drawing/2014/main" id="{3714E4D7-4D4C-4464-8DFB-A13C56A9538C}"/>
              </a:ext>
            </a:extLst>
          </p:cNvPr>
          <p:cNvPicPr>
            <a:picLocks noChangeAspect="1"/>
          </p:cNvPicPr>
          <p:nvPr userDrawn="1"/>
        </p:nvPicPr>
        <p:blipFill rotWithShape="1">
          <a:blip r:embed="rId4"/>
          <a:srcRect r="58936"/>
          <a:stretch/>
        </p:blipFill>
        <p:spPr>
          <a:xfrm>
            <a:off x="10322952" y="39179"/>
            <a:ext cx="588039" cy="602282"/>
          </a:xfrm>
          <a:prstGeom prst="rect">
            <a:avLst/>
          </a:prstGeom>
        </p:spPr>
      </p:pic>
      <p:sp>
        <p:nvSpPr>
          <p:cNvPr id="19" name="제목 1"/>
          <p:cNvSpPr>
            <a:spLocks noGrp="1"/>
          </p:cNvSpPr>
          <p:nvPr>
            <p:ph type="title" idx="4294967295"/>
          </p:nvPr>
        </p:nvSpPr>
        <p:spPr>
          <a:xfrm>
            <a:off x="1720312" y="1709739"/>
            <a:ext cx="9627138" cy="1947862"/>
          </a:xfrm>
          <a:prstGeom prst="rect">
            <a:avLst/>
          </a:prstGeom>
        </p:spPr>
        <p:txBody>
          <a:bodyPr/>
          <a:lstStyle/>
          <a:p>
            <a:endParaRPr lang="en-US" altLang="ko-KR" sz="3600" b="1" u="sng" dirty="0"/>
          </a:p>
        </p:txBody>
      </p:sp>
      <p:sp>
        <p:nvSpPr>
          <p:cNvPr id="20" name="텍스트 개체 틀 2"/>
          <p:cNvSpPr>
            <a:spLocks noGrp="1"/>
          </p:cNvSpPr>
          <p:nvPr>
            <p:ph type="body" idx="4294967295"/>
          </p:nvPr>
        </p:nvSpPr>
        <p:spPr>
          <a:xfrm>
            <a:off x="1720312" y="4589463"/>
            <a:ext cx="9627138" cy="1500187"/>
          </a:xfrm>
        </p:spPr>
        <p:txBody>
          <a:bodyPr/>
          <a:lstStyle/>
          <a:p>
            <a:endParaRPr kumimoji="1" lang="ko-KR" altLang="en-US" dirty="0"/>
          </a:p>
        </p:txBody>
      </p:sp>
    </p:spTree>
    <p:extLst>
      <p:ext uri="{BB962C8B-B14F-4D97-AF65-F5344CB8AC3E}">
        <p14:creationId xmlns:p14="http://schemas.microsoft.com/office/powerpoint/2010/main" val="3215699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C7DFCB-D37C-4138-A8E2-BBDF81B2BECF}"/>
              </a:ext>
            </a:extLst>
          </p:cNvPr>
          <p:cNvSpPr>
            <a:spLocks noGrp="1"/>
          </p:cNvSpPr>
          <p:nvPr>
            <p:ph type="title"/>
          </p:nvPr>
        </p:nvSpPr>
        <p:spPr>
          <a:xfrm>
            <a:off x="838200" y="365125"/>
            <a:ext cx="10515600" cy="1325563"/>
          </a:xfrm>
          <a:prstGeom prst="rect">
            <a:avLst/>
          </a:prstGeom>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FDDAAE0-3665-4FF1-A40D-31FD4BAEC7F6}"/>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AB3A58B9-DD23-4341-8807-363BE55D6FC1}"/>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D15C0397-EFDD-4F9D-B108-B3F844A83D00}"/>
              </a:ext>
            </a:extLst>
          </p:cNvPr>
          <p:cNvSpPr>
            <a:spLocks noGrp="1"/>
          </p:cNvSpPr>
          <p:nvPr>
            <p:ph type="dt" sz="half" idx="10"/>
          </p:nvPr>
        </p:nvSpPr>
        <p:spPr>
          <a:xfrm>
            <a:off x="838200" y="6356350"/>
            <a:ext cx="2743200" cy="365125"/>
          </a:xfrm>
          <a:prstGeom prst="rect">
            <a:avLst/>
          </a:prstGeom>
        </p:spPr>
        <p:txBody>
          <a:bodyPr/>
          <a:lstStyle/>
          <a:p>
            <a:fld id="{0EDAB911-83CD-470D-BC1A-BBF3A520390D}" type="datetime1">
              <a:rPr lang="ko-KR" altLang="en-US" smtClean="0"/>
              <a:t>2023. 9. 2.</a:t>
            </a:fld>
            <a:endParaRPr lang="ko-KR" altLang="en-US"/>
          </a:p>
        </p:txBody>
      </p:sp>
      <p:sp>
        <p:nvSpPr>
          <p:cNvPr id="6" name="바닥글 개체 틀 5">
            <a:extLst>
              <a:ext uri="{FF2B5EF4-FFF2-40B4-BE49-F238E27FC236}">
                <a16:creationId xmlns:a16="http://schemas.microsoft.com/office/drawing/2014/main" id="{4E8E2062-7B47-4548-ACA5-4C9D7B78ADA7}"/>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B8E1B337-40A1-4043-95C6-F8186FC4E6E0}"/>
              </a:ext>
            </a:extLst>
          </p:cNvPr>
          <p:cNvSpPr>
            <a:spLocks noGrp="1"/>
          </p:cNvSpPr>
          <p:nvPr>
            <p:ph type="sldNum" sz="quarter" idx="12"/>
          </p:nvPr>
        </p:nvSpPr>
        <p:spPr>
          <a:xfrm>
            <a:off x="8610600" y="5981600"/>
            <a:ext cx="2743200" cy="365125"/>
          </a:xfrm>
          <a:prstGeom prst="rect">
            <a:avLst/>
          </a:prstGeom>
        </p:spPr>
        <p:txBody>
          <a:bodyPr/>
          <a:lstStyle/>
          <a:p>
            <a:fld id="{AAE7770E-2078-4712-9A3D-3C2576479A71}" type="slidenum">
              <a:rPr lang="ko-KR" altLang="en-US" smtClean="0"/>
              <a:t>‹#›</a:t>
            </a:fld>
            <a:endParaRPr lang="ko-KR" altLang="en-US"/>
          </a:p>
        </p:txBody>
      </p:sp>
    </p:spTree>
    <p:extLst>
      <p:ext uri="{BB962C8B-B14F-4D97-AF65-F5344CB8AC3E}">
        <p14:creationId xmlns:p14="http://schemas.microsoft.com/office/powerpoint/2010/main" val="4049320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ABC173-D91D-48F1-827E-D60D784FADF4}"/>
              </a:ext>
            </a:extLst>
          </p:cNvPr>
          <p:cNvSpPr>
            <a:spLocks noGrp="1"/>
          </p:cNvSpPr>
          <p:nvPr>
            <p:ph type="title"/>
          </p:nvPr>
        </p:nvSpPr>
        <p:spPr>
          <a:xfrm>
            <a:off x="839788" y="365125"/>
            <a:ext cx="10515600" cy="1325563"/>
          </a:xfrm>
          <a:prstGeom prst="rect">
            <a:avLst/>
          </a:prstGeo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B07230E9-4B6A-4B46-87FA-4B81890DFA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B8C88E3A-8DF7-43D0-9ECF-0F4CF1581C44}"/>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536E9E52-79AB-48DE-B82A-9B36751939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7566082F-631F-40D3-8977-E65E2628B402}"/>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07619107-B137-4471-BC42-EAF98600160A}"/>
              </a:ext>
            </a:extLst>
          </p:cNvPr>
          <p:cNvSpPr>
            <a:spLocks noGrp="1"/>
          </p:cNvSpPr>
          <p:nvPr>
            <p:ph type="dt" sz="half" idx="10"/>
          </p:nvPr>
        </p:nvSpPr>
        <p:spPr>
          <a:xfrm>
            <a:off x="838200" y="6356350"/>
            <a:ext cx="2743200" cy="365125"/>
          </a:xfrm>
          <a:prstGeom prst="rect">
            <a:avLst/>
          </a:prstGeom>
        </p:spPr>
        <p:txBody>
          <a:bodyPr/>
          <a:lstStyle/>
          <a:p>
            <a:fld id="{C172D07A-26EB-427E-BB13-F07EB2668BBC}" type="datetime1">
              <a:rPr lang="ko-KR" altLang="en-US" smtClean="0"/>
              <a:t>2023. 9. 2.</a:t>
            </a:fld>
            <a:endParaRPr lang="ko-KR" altLang="en-US"/>
          </a:p>
        </p:txBody>
      </p:sp>
      <p:sp>
        <p:nvSpPr>
          <p:cNvPr id="8" name="바닥글 개체 틀 7">
            <a:extLst>
              <a:ext uri="{FF2B5EF4-FFF2-40B4-BE49-F238E27FC236}">
                <a16:creationId xmlns:a16="http://schemas.microsoft.com/office/drawing/2014/main" id="{9F28C8E3-C3E2-4BA0-B95D-132F0F10D61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9" name="슬라이드 번호 개체 틀 8">
            <a:extLst>
              <a:ext uri="{FF2B5EF4-FFF2-40B4-BE49-F238E27FC236}">
                <a16:creationId xmlns:a16="http://schemas.microsoft.com/office/drawing/2014/main" id="{E9CA41CF-41FD-431C-9FC3-4310E3B1BF3F}"/>
              </a:ext>
            </a:extLst>
          </p:cNvPr>
          <p:cNvSpPr>
            <a:spLocks noGrp="1"/>
          </p:cNvSpPr>
          <p:nvPr>
            <p:ph type="sldNum" sz="quarter" idx="12"/>
          </p:nvPr>
        </p:nvSpPr>
        <p:spPr>
          <a:xfrm>
            <a:off x="8610600" y="6356350"/>
            <a:ext cx="2743200" cy="365125"/>
          </a:xfrm>
          <a:prstGeom prst="rect">
            <a:avLst/>
          </a:prstGeom>
        </p:spPr>
        <p:txBody>
          <a:bodyPr/>
          <a:lstStyle/>
          <a:p>
            <a:fld id="{AAE7770E-2078-4712-9A3D-3C2576479A71}" type="slidenum">
              <a:rPr lang="ko-KR" altLang="en-US" smtClean="0"/>
              <a:t>‹#›</a:t>
            </a:fld>
            <a:endParaRPr lang="ko-KR" altLang="en-US"/>
          </a:p>
        </p:txBody>
      </p:sp>
    </p:spTree>
    <p:extLst>
      <p:ext uri="{BB962C8B-B14F-4D97-AF65-F5344CB8AC3E}">
        <p14:creationId xmlns:p14="http://schemas.microsoft.com/office/powerpoint/2010/main" val="1694710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D9A444-EAAE-4F94-BAEC-7021B62508C6}"/>
              </a:ext>
            </a:extLst>
          </p:cNvPr>
          <p:cNvSpPr>
            <a:spLocks noGrp="1"/>
          </p:cNvSpPr>
          <p:nvPr>
            <p:ph type="title"/>
          </p:nvPr>
        </p:nvSpPr>
        <p:spPr>
          <a:xfrm>
            <a:off x="838200" y="365125"/>
            <a:ext cx="10515600" cy="1325563"/>
          </a:xfrm>
          <a:prstGeom prst="rect">
            <a:avLst/>
          </a:prstGeom>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81D427D-C2A8-4EED-A085-8328367CB5F6}"/>
              </a:ext>
            </a:extLst>
          </p:cNvPr>
          <p:cNvSpPr>
            <a:spLocks noGrp="1"/>
          </p:cNvSpPr>
          <p:nvPr>
            <p:ph type="dt" sz="half" idx="10"/>
          </p:nvPr>
        </p:nvSpPr>
        <p:spPr>
          <a:xfrm>
            <a:off x="838200" y="6356350"/>
            <a:ext cx="2743200" cy="365125"/>
          </a:xfrm>
          <a:prstGeom prst="rect">
            <a:avLst/>
          </a:prstGeom>
        </p:spPr>
        <p:txBody>
          <a:bodyPr/>
          <a:lstStyle/>
          <a:p>
            <a:fld id="{97CF181E-4BB8-4FAC-88D2-E298D3B82A5E}" type="datetime1">
              <a:rPr lang="ko-KR" altLang="en-US" smtClean="0"/>
              <a:t>2023. 9. 2.</a:t>
            </a:fld>
            <a:endParaRPr lang="ko-KR" altLang="en-US"/>
          </a:p>
        </p:txBody>
      </p:sp>
      <p:sp>
        <p:nvSpPr>
          <p:cNvPr id="4" name="바닥글 개체 틀 3">
            <a:extLst>
              <a:ext uri="{FF2B5EF4-FFF2-40B4-BE49-F238E27FC236}">
                <a16:creationId xmlns:a16="http://schemas.microsoft.com/office/drawing/2014/main" id="{E4DA1AD3-D48A-47CB-AB5B-78CF42C194FA}"/>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C2E6F1F4-23B7-4586-8156-7D94EDBBBB5D}"/>
              </a:ext>
            </a:extLst>
          </p:cNvPr>
          <p:cNvSpPr>
            <a:spLocks noGrp="1"/>
          </p:cNvSpPr>
          <p:nvPr>
            <p:ph type="sldNum" sz="quarter" idx="12"/>
          </p:nvPr>
        </p:nvSpPr>
        <p:spPr>
          <a:xfrm>
            <a:off x="8610600" y="6356350"/>
            <a:ext cx="2743200" cy="365125"/>
          </a:xfrm>
          <a:prstGeom prst="rect">
            <a:avLst/>
          </a:prstGeom>
        </p:spPr>
        <p:txBody>
          <a:bodyPr/>
          <a:lstStyle/>
          <a:p>
            <a:fld id="{AAE7770E-2078-4712-9A3D-3C2576479A71}" type="slidenum">
              <a:rPr lang="ko-KR" altLang="en-US" smtClean="0"/>
              <a:t>‹#›</a:t>
            </a:fld>
            <a:endParaRPr lang="ko-KR" altLang="en-US"/>
          </a:p>
        </p:txBody>
      </p:sp>
    </p:spTree>
    <p:extLst>
      <p:ext uri="{BB962C8B-B14F-4D97-AF65-F5344CB8AC3E}">
        <p14:creationId xmlns:p14="http://schemas.microsoft.com/office/powerpoint/2010/main" val="68880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0E63584-0A8D-40B7-B0EE-AC93CAE8675C}"/>
              </a:ext>
            </a:extLst>
          </p:cNvPr>
          <p:cNvSpPr>
            <a:spLocks noGrp="1"/>
          </p:cNvSpPr>
          <p:nvPr>
            <p:ph type="dt" sz="half" idx="10"/>
          </p:nvPr>
        </p:nvSpPr>
        <p:spPr>
          <a:xfrm>
            <a:off x="838200" y="6356350"/>
            <a:ext cx="2743200" cy="365125"/>
          </a:xfrm>
          <a:prstGeom prst="rect">
            <a:avLst/>
          </a:prstGeom>
        </p:spPr>
        <p:txBody>
          <a:bodyPr/>
          <a:lstStyle/>
          <a:p>
            <a:fld id="{DF99992E-A6F8-4FB4-858F-F2D86F43ABD6}" type="datetime1">
              <a:rPr lang="ko-KR" altLang="en-US" smtClean="0"/>
              <a:t>2023. 9. 2.</a:t>
            </a:fld>
            <a:endParaRPr lang="ko-KR" altLang="en-US"/>
          </a:p>
        </p:txBody>
      </p:sp>
      <p:sp>
        <p:nvSpPr>
          <p:cNvPr id="3" name="바닥글 개체 틀 2">
            <a:extLst>
              <a:ext uri="{FF2B5EF4-FFF2-40B4-BE49-F238E27FC236}">
                <a16:creationId xmlns:a16="http://schemas.microsoft.com/office/drawing/2014/main" id="{D8D9E95C-F677-4672-8A03-C1CE0B3C120B}"/>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2768B522-974E-47C2-8284-7DB60E9608FD}"/>
              </a:ext>
            </a:extLst>
          </p:cNvPr>
          <p:cNvSpPr>
            <a:spLocks noGrp="1"/>
          </p:cNvSpPr>
          <p:nvPr>
            <p:ph type="sldNum" sz="quarter" idx="12"/>
          </p:nvPr>
        </p:nvSpPr>
        <p:spPr>
          <a:xfrm>
            <a:off x="8610600" y="6356350"/>
            <a:ext cx="2743200" cy="365125"/>
          </a:xfrm>
          <a:prstGeom prst="rect">
            <a:avLst/>
          </a:prstGeom>
        </p:spPr>
        <p:txBody>
          <a:bodyPr/>
          <a:lstStyle/>
          <a:p>
            <a:fld id="{AAE7770E-2078-4712-9A3D-3C2576479A71}" type="slidenum">
              <a:rPr lang="ko-KR" altLang="en-US" smtClean="0"/>
              <a:t>‹#›</a:t>
            </a:fld>
            <a:endParaRPr lang="ko-KR" altLang="en-US"/>
          </a:p>
        </p:txBody>
      </p:sp>
    </p:spTree>
    <p:extLst>
      <p:ext uri="{BB962C8B-B14F-4D97-AF65-F5344CB8AC3E}">
        <p14:creationId xmlns:p14="http://schemas.microsoft.com/office/powerpoint/2010/main" val="3883793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34A90F-66BF-42BA-A1DB-BCBF01B1D63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6331235-5F73-4728-ADB0-064545E33B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8BDF2AD2-A823-469D-BD59-DDE07ECA3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D16F2AC1-2AB7-4239-8CDE-031D36D933B8}"/>
              </a:ext>
            </a:extLst>
          </p:cNvPr>
          <p:cNvSpPr>
            <a:spLocks noGrp="1"/>
          </p:cNvSpPr>
          <p:nvPr>
            <p:ph type="dt" sz="half" idx="10"/>
          </p:nvPr>
        </p:nvSpPr>
        <p:spPr>
          <a:xfrm>
            <a:off x="838200" y="6356350"/>
            <a:ext cx="2743200" cy="365125"/>
          </a:xfrm>
          <a:prstGeom prst="rect">
            <a:avLst/>
          </a:prstGeom>
        </p:spPr>
        <p:txBody>
          <a:bodyPr/>
          <a:lstStyle/>
          <a:p>
            <a:fld id="{C69A2F60-2257-496A-9733-C5C02047F53A}" type="datetime1">
              <a:rPr lang="ko-KR" altLang="en-US" smtClean="0"/>
              <a:t>2023. 9. 2.</a:t>
            </a:fld>
            <a:endParaRPr lang="ko-KR" altLang="en-US"/>
          </a:p>
        </p:txBody>
      </p:sp>
      <p:sp>
        <p:nvSpPr>
          <p:cNvPr id="6" name="바닥글 개체 틀 5">
            <a:extLst>
              <a:ext uri="{FF2B5EF4-FFF2-40B4-BE49-F238E27FC236}">
                <a16:creationId xmlns:a16="http://schemas.microsoft.com/office/drawing/2014/main" id="{D67C8680-23B7-43D9-BF92-C389E8E47D83}"/>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1D35FC03-6795-4B05-BF31-AC188619013F}"/>
              </a:ext>
            </a:extLst>
          </p:cNvPr>
          <p:cNvSpPr>
            <a:spLocks noGrp="1"/>
          </p:cNvSpPr>
          <p:nvPr>
            <p:ph type="sldNum" sz="quarter" idx="12"/>
          </p:nvPr>
        </p:nvSpPr>
        <p:spPr>
          <a:xfrm>
            <a:off x="8610600" y="6356350"/>
            <a:ext cx="2743200" cy="365125"/>
          </a:xfrm>
          <a:prstGeom prst="rect">
            <a:avLst/>
          </a:prstGeom>
        </p:spPr>
        <p:txBody>
          <a:bodyPr/>
          <a:lstStyle/>
          <a:p>
            <a:fld id="{AAE7770E-2078-4712-9A3D-3C2576479A71}" type="slidenum">
              <a:rPr lang="ko-KR" altLang="en-US" smtClean="0"/>
              <a:t>‹#›</a:t>
            </a:fld>
            <a:endParaRPr lang="ko-KR" altLang="en-US"/>
          </a:p>
        </p:txBody>
      </p:sp>
    </p:spTree>
    <p:extLst>
      <p:ext uri="{BB962C8B-B14F-4D97-AF65-F5344CB8AC3E}">
        <p14:creationId xmlns:p14="http://schemas.microsoft.com/office/powerpoint/2010/main" val="4091130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009EB5-F1CB-4E88-872B-4279982F5AB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C7CC094-CC29-4C9D-9704-093F54527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C716AD1C-D4D4-4696-AD24-8C9638E08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6ABF1870-7E0A-4BCB-AA52-CED80A7F2D6D}"/>
              </a:ext>
            </a:extLst>
          </p:cNvPr>
          <p:cNvSpPr>
            <a:spLocks noGrp="1"/>
          </p:cNvSpPr>
          <p:nvPr>
            <p:ph type="dt" sz="half" idx="10"/>
          </p:nvPr>
        </p:nvSpPr>
        <p:spPr>
          <a:xfrm>
            <a:off x="838200" y="6356350"/>
            <a:ext cx="2743200" cy="365125"/>
          </a:xfrm>
          <a:prstGeom prst="rect">
            <a:avLst/>
          </a:prstGeom>
        </p:spPr>
        <p:txBody>
          <a:bodyPr/>
          <a:lstStyle/>
          <a:p>
            <a:fld id="{F54BA262-DE01-4342-B131-F13C607231E2}" type="datetime1">
              <a:rPr lang="ko-KR" altLang="en-US" smtClean="0"/>
              <a:t>2023. 9. 2.</a:t>
            </a:fld>
            <a:endParaRPr lang="ko-KR" altLang="en-US"/>
          </a:p>
        </p:txBody>
      </p:sp>
      <p:sp>
        <p:nvSpPr>
          <p:cNvPr id="6" name="바닥글 개체 틀 5">
            <a:extLst>
              <a:ext uri="{FF2B5EF4-FFF2-40B4-BE49-F238E27FC236}">
                <a16:creationId xmlns:a16="http://schemas.microsoft.com/office/drawing/2014/main" id="{E8AE55A9-5391-4A59-9B44-ED347C35CEF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3D2EC32B-22EA-4B05-9083-BE402E873627}"/>
              </a:ext>
            </a:extLst>
          </p:cNvPr>
          <p:cNvSpPr>
            <a:spLocks noGrp="1"/>
          </p:cNvSpPr>
          <p:nvPr>
            <p:ph type="sldNum" sz="quarter" idx="12"/>
          </p:nvPr>
        </p:nvSpPr>
        <p:spPr>
          <a:xfrm>
            <a:off x="8610600" y="6356350"/>
            <a:ext cx="2743200" cy="365125"/>
          </a:xfrm>
          <a:prstGeom prst="rect">
            <a:avLst/>
          </a:prstGeom>
        </p:spPr>
        <p:txBody>
          <a:bodyPr/>
          <a:lstStyle/>
          <a:p>
            <a:fld id="{AAE7770E-2078-4712-9A3D-3C2576479A71}" type="slidenum">
              <a:rPr lang="ko-KR" altLang="en-US" smtClean="0"/>
              <a:t>‹#›</a:t>
            </a:fld>
            <a:endParaRPr lang="ko-KR" altLang="en-US"/>
          </a:p>
        </p:txBody>
      </p:sp>
    </p:spTree>
    <p:extLst>
      <p:ext uri="{BB962C8B-B14F-4D97-AF65-F5344CB8AC3E}">
        <p14:creationId xmlns:p14="http://schemas.microsoft.com/office/powerpoint/2010/main" val="1017293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531839EF-E218-4CA2-9914-02BE5E611A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16364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52000" indent="-252000" algn="l" defTabSz="914400" rtl="0" eaLnBrk="1" latinLnBrk="1" hangingPunct="1">
        <a:lnSpc>
          <a:spcPct val="90000"/>
        </a:lnSpc>
        <a:spcBef>
          <a:spcPts val="1000"/>
        </a:spcBef>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30CA721-106C-4D6D-B788-A330566B108E}"/>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74" r="231"/>
          <a:stretch/>
        </p:blipFill>
        <p:spPr>
          <a:xfrm>
            <a:off x="-1" y="-3616"/>
            <a:ext cx="12191999" cy="6861616"/>
          </a:xfrm>
          <a:prstGeom prst="rect">
            <a:avLst/>
          </a:prstGeom>
        </p:spPr>
      </p:pic>
      <p:sp>
        <p:nvSpPr>
          <p:cNvPr id="4" name="직사각형 3">
            <a:extLst>
              <a:ext uri="{FF2B5EF4-FFF2-40B4-BE49-F238E27FC236}">
                <a16:creationId xmlns:a16="http://schemas.microsoft.com/office/drawing/2014/main" id="{337460E5-BF4A-439A-91AF-0D546CA24BC3}"/>
              </a:ext>
            </a:extLst>
          </p:cNvPr>
          <p:cNvSpPr/>
          <p:nvPr/>
        </p:nvSpPr>
        <p:spPr>
          <a:xfrm>
            <a:off x="0" y="3827"/>
            <a:ext cx="12248020" cy="687111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B65D3C7-D907-4FFC-83AA-9EB7393F5B12}"/>
              </a:ext>
            </a:extLst>
          </p:cNvPr>
          <p:cNvPicPr>
            <a:picLocks noChangeAspect="1"/>
          </p:cNvPicPr>
          <p:nvPr/>
        </p:nvPicPr>
        <p:blipFill rotWithShape="1">
          <a:blip r:embed="rId4" cstate="hqprint">
            <a:alphaModFix amt="10000"/>
            <a:extLst>
              <a:ext uri="{28A0092B-C50C-407E-A947-70E740481C1C}">
                <a14:useLocalDpi xmlns:a14="http://schemas.microsoft.com/office/drawing/2010/main"/>
              </a:ext>
            </a:extLst>
          </a:blip>
          <a:srcRect l="-170"/>
          <a:stretch/>
        </p:blipFill>
        <p:spPr>
          <a:xfrm>
            <a:off x="-56022" y="-12085"/>
            <a:ext cx="12248020" cy="6878554"/>
          </a:xfrm>
          <a:prstGeom prst="rect">
            <a:avLst/>
          </a:prstGeom>
        </p:spPr>
      </p:pic>
      <p:sp>
        <p:nvSpPr>
          <p:cNvPr id="6" name="직사각형 5">
            <a:extLst>
              <a:ext uri="{FF2B5EF4-FFF2-40B4-BE49-F238E27FC236}">
                <a16:creationId xmlns:a16="http://schemas.microsoft.com/office/drawing/2014/main" id="{A84AB36D-C027-4952-B858-3869C938885F}"/>
              </a:ext>
            </a:extLst>
          </p:cNvPr>
          <p:cNvSpPr/>
          <p:nvPr/>
        </p:nvSpPr>
        <p:spPr>
          <a:xfrm>
            <a:off x="-16881" y="3880852"/>
            <a:ext cx="12264900" cy="2977147"/>
          </a:xfrm>
          <a:prstGeom prst="rect">
            <a:avLst/>
          </a:prstGeom>
          <a:gradFill flip="none" rotWithShape="1">
            <a:gsLst>
              <a:gs pos="8000">
                <a:schemeClr val="bg1">
                  <a:lumMod val="95000"/>
                </a:schemeClr>
              </a:gs>
              <a:gs pos="10000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대각선 줄무늬 6">
            <a:extLst>
              <a:ext uri="{FF2B5EF4-FFF2-40B4-BE49-F238E27FC236}">
                <a16:creationId xmlns:a16="http://schemas.microsoft.com/office/drawing/2014/main" id="{BD2135CD-CD1B-4006-8209-23B061124F3D}"/>
              </a:ext>
            </a:extLst>
          </p:cNvPr>
          <p:cNvSpPr/>
          <p:nvPr/>
        </p:nvSpPr>
        <p:spPr>
          <a:xfrm rot="10800000">
            <a:off x="7639345" y="1274009"/>
            <a:ext cx="4597879" cy="5600929"/>
          </a:xfrm>
          <a:prstGeom prst="diagStripe">
            <a:avLst>
              <a:gd name="adj" fmla="val 45947"/>
            </a:avLst>
          </a:prstGeom>
          <a:solidFill>
            <a:srgbClr val="0D3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평행 사변형 7">
            <a:extLst>
              <a:ext uri="{FF2B5EF4-FFF2-40B4-BE49-F238E27FC236}">
                <a16:creationId xmlns:a16="http://schemas.microsoft.com/office/drawing/2014/main" id="{BDB2BDB8-C5BF-4384-B316-929A9F23A011}"/>
              </a:ext>
            </a:extLst>
          </p:cNvPr>
          <p:cNvSpPr/>
          <p:nvPr/>
        </p:nvSpPr>
        <p:spPr>
          <a:xfrm>
            <a:off x="8213643" y="3803543"/>
            <a:ext cx="2111692" cy="1799620"/>
          </a:xfrm>
          <a:prstGeom prst="parallelogram">
            <a:avLst>
              <a:gd name="adj" fmla="val 85726"/>
            </a:avLst>
          </a:prstGeom>
          <a:solidFill>
            <a:srgbClr val="58A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평행 사변형 8">
            <a:extLst>
              <a:ext uri="{FF2B5EF4-FFF2-40B4-BE49-F238E27FC236}">
                <a16:creationId xmlns:a16="http://schemas.microsoft.com/office/drawing/2014/main" id="{FFFCE360-FBFC-4055-BE19-D4D8F341E34E}"/>
              </a:ext>
            </a:extLst>
          </p:cNvPr>
          <p:cNvSpPr/>
          <p:nvPr/>
        </p:nvSpPr>
        <p:spPr>
          <a:xfrm>
            <a:off x="9407017" y="3827"/>
            <a:ext cx="2814439" cy="2338847"/>
          </a:xfrm>
          <a:prstGeom prst="parallelogram">
            <a:avLst>
              <a:gd name="adj" fmla="val 96017"/>
            </a:avLst>
          </a:prstGeom>
          <a:solidFill>
            <a:srgbClr val="58A7E9">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대각선 줄무늬 9">
            <a:extLst>
              <a:ext uri="{FF2B5EF4-FFF2-40B4-BE49-F238E27FC236}">
                <a16:creationId xmlns:a16="http://schemas.microsoft.com/office/drawing/2014/main" id="{89DDE25D-A635-463E-83D3-4D4F99CA0739}"/>
              </a:ext>
            </a:extLst>
          </p:cNvPr>
          <p:cNvSpPr/>
          <p:nvPr/>
        </p:nvSpPr>
        <p:spPr>
          <a:xfrm rot="10800000">
            <a:off x="10269691" y="4453782"/>
            <a:ext cx="1944568" cy="2421155"/>
          </a:xfrm>
          <a:prstGeom prst="diagStripe">
            <a:avLst>
              <a:gd name="adj" fmla="val 0"/>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2" name="그룹 11"/>
          <p:cNvGrpSpPr/>
          <p:nvPr/>
        </p:nvGrpSpPr>
        <p:grpSpPr>
          <a:xfrm>
            <a:off x="715527" y="520260"/>
            <a:ext cx="2494401" cy="810462"/>
            <a:chOff x="573881" y="1014827"/>
            <a:chExt cx="2489845" cy="650114"/>
          </a:xfrm>
        </p:grpSpPr>
        <p:pic>
          <p:nvPicPr>
            <p:cNvPr id="13" name="그림 12"/>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backgroundMark x1="30094" y1="37922" x2="30094" y2="37922"/>
                        </a14:backgroundRemoval>
                      </a14:imgEffect>
                    </a14:imgLayer>
                  </a14:imgProps>
                </a:ext>
                <a:ext uri="{28A0092B-C50C-407E-A947-70E740481C1C}">
                  <a14:useLocalDpi xmlns:a14="http://schemas.microsoft.com/office/drawing/2010/main" val="0"/>
                </a:ext>
              </a:extLst>
            </a:blip>
            <a:stretch>
              <a:fillRect/>
            </a:stretch>
          </p:blipFill>
          <p:spPr>
            <a:xfrm>
              <a:off x="2074934" y="1014827"/>
              <a:ext cx="988792" cy="650114"/>
            </a:xfrm>
            <a:prstGeom prst="rect">
              <a:avLst/>
            </a:prstGeom>
          </p:spPr>
        </p:pic>
        <p:sp>
          <p:nvSpPr>
            <p:cNvPr id="14" name="직사각형 13"/>
            <p:cNvSpPr/>
            <p:nvPr/>
          </p:nvSpPr>
          <p:spPr>
            <a:xfrm>
              <a:off x="573881" y="1488764"/>
              <a:ext cx="1796713" cy="80061"/>
            </a:xfrm>
            <a:prstGeom prst="rect">
              <a:avLst/>
            </a:prstGeom>
            <a:solidFill>
              <a:srgbClr val="013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제목 1"/>
          <p:cNvSpPr txBox="1">
            <a:spLocks/>
          </p:cNvSpPr>
          <p:nvPr/>
        </p:nvSpPr>
        <p:spPr>
          <a:xfrm>
            <a:off x="0" y="1251214"/>
            <a:ext cx="12214259" cy="2270990"/>
          </a:xfrm>
          <a:prstGeom prst="rect">
            <a:avLst/>
          </a:prstGeom>
          <a:solidFill>
            <a:schemeClr val="bg1">
              <a:alpha val="55000"/>
            </a:schemeClr>
          </a:solidFill>
        </p:spPr>
        <p:txBody>
          <a:bodyPr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endParaRPr lang="ko-KR" altLang="en-US" sz="3600" spc="-50" dirty="0">
              <a:gradFill>
                <a:gsLst>
                  <a:gs pos="50000">
                    <a:schemeClr val="accent2">
                      <a:lumMod val="20000"/>
                      <a:lumOff val="80000"/>
                    </a:schemeClr>
                  </a:gs>
                  <a:gs pos="50000">
                    <a:schemeClr val="bg1"/>
                  </a:gs>
                </a:gsLst>
                <a:lin ang="5400000" scaled="1"/>
              </a:gradFill>
              <a:latin typeface="나눔바른고딕" panose="020B0603020101020101" pitchFamily="50" charset="-127"/>
              <a:ea typeface="나눔바른고딕" panose="020B0603020101020101" pitchFamily="50" charset="-127"/>
            </a:endParaRPr>
          </a:p>
        </p:txBody>
      </p:sp>
      <p:sp>
        <p:nvSpPr>
          <p:cNvPr id="16" name="제목 1"/>
          <p:cNvSpPr txBox="1">
            <a:spLocks/>
          </p:cNvSpPr>
          <p:nvPr/>
        </p:nvSpPr>
        <p:spPr>
          <a:xfrm>
            <a:off x="523453" y="1908721"/>
            <a:ext cx="8360111" cy="1267279"/>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fontAlgn="base" latinLnBrk="0"/>
            <a:r>
              <a:rPr lang="en-US" altLang="ko-KR" sz="4800" b="1" dirty="0">
                <a:solidFill>
                  <a:srgbClr val="002060"/>
                </a:solidFill>
                <a:latin typeface="맑은 고딕" panose="020B0503020000020004" pitchFamily="50" charset="-127"/>
                <a:ea typeface="맑은 고딕" panose="020B0503020000020004" pitchFamily="50" charset="-127"/>
              </a:rPr>
              <a:t>Latest Research Project</a:t>
            </a:r>
            <a:endParaRPr lang="en-US" altLang="ko-KR" b="1" dirty="0">
              <a:solidFill>
                <a:srgbClr val="439DD4"/>
              </a:solidFill>
              <a:latin typeface="맑은 고딕" panose="020B0503020000020004" pitchFamily="50" charset="-127"/>
              <a:ea typeface="맑은 고딕" panose="020B0503020000020004" pitchFamily="50" charset="-127"/>
            </a:endParaRPr>
          </a:p>
        </p:txBody>
      </p:sp>
      <p:sp>
        <p:nvSpPr>
          <p:cNvPr id="15" name="부제목 2">
            <a:extLst>
              <a:ext uri="{FF2B5EF4-FFF2-40B4-BE49-F238E27FC236}">
                <a16:creationId xmlns:a16="http://schemas.microsoft.com/office/drawing/2014/main" id="{DB62E450-F429-B8A0-49B2-BE446E992EDD}"/>
              </a:ext>
            </a:extLst>
          </p:cNvPr>
          <p:cNvSpPr txBox="1">
            <a:spLocks/>
          </p:cNvSpPr>
          <p:nvPr/>
        </p:nvSpPr>
        <p:spPr>
          <a:xfrm>
            <a:off x="525979" y="3573443"/>
            <a:ext cx="8881038" cy="897513"/>
          </a:xfrm>
          <a:prstGeom prst="rect">
            <a:avLst/>
          </a:prstGeom>
        </p:spPr>
        <p:txBody>
          <a:bodyPr>
            <a:noAutofit/>
          </a:bodyPr>
          <a:lstStyle>
            <a:lvl1pPr marL="252000" indent="-252000" algn="l" defTabSz="914400" rtl="0" eaLnBrk="1" latinLnBrk="0" hangingPunct="1">
              <a:lnSpc>
                <a:spcPct val="100000"/>
              </a:lnSpc>
              <a:spcBef>
                <a:spcPts val="1000"/>
              </a:spcBef>
              <a:buFont typeface="Wingdings" panose="05000000000000000000" pitchFamily="2" charset="2"/>
              <a:buChar char="l"/>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b="1" dirty="0">
                <a:solidFill>
                  <a:schemeClr val="accent1">
                    <a:lumMod val="75000"/>
                  </a:schemeClr>
                </a:solidFill>
                <a:latin typeface="맑은 고딕" panose="020B0503020000020004" pitchFamily="50" charset="-127"/>
                <a:ea typeface="맑은 고딕" panose="020B0503020000020004" pitchFamily="50" charset="-127"/>
              </a:rPr>
              <a:t>Jeongbin Park, M.Sc.</a:t>
            </a:r>
            <a:r>
              <a:rPr lang="en-US" altLang="ko-KR" b="1" baseline="30000" dirty="0">
                <a:solidFill>
                  <a:schemeClr val="accent1">
                    <a:lumMod val="75000"/>
                  </a:schemeClr>
                </a:solidFill>
                <a:latin typeface="맑은 고딕" panose="020B0503020000020004" pitchFamily="50" charset="-127"/>
                <a:ea typeface="맑은 고딕" panose="020B0503020000020004" pitchFamily="50" charset="-127"/>
              </a:rPr>
              <a:t>1,2</a:t>
            </a:r>
          </a:p>
          <a:p>
            <a:pPr marL="0" indent="0">
              <a:buNone/>
            </a:pPr>
            <a:endParaRPr lang="en-US" altLang="ko-KR" sz="200" b="1" dirty="0">
              <a:solidFill>
                <a:schemeClr val="accent1">
                  <a:lumMod val="75000"/>
                </a:schemeClr>
              </a:solidFill>
              <a:latin typeface="맑은 고딕" panose="020B0503020000020004" pitchFamily="50" charset="-127"/>
              <a:ea typeface="맑은 고딕" panose="020B0503020000020004" pitchFamily="50" charset="-127"/>
            </a:endParaRPr>
          </a:p>
          <a:p>
            <a:pPr marL="0" indent="0">
              <a:buNone/>
            </a:pPr>
            <a:r>
              <a:rPr lang="en-US" altLang="ko-KR" sz="2000" b="1" baseline="30000" dirty="0">
                <a:solidFill>
                  <a:schemeClr val="accent1">
                    <a:lumMod val="75000"/>
                  </a:schemeClr>
                </a:solidFill>
                <a:latin typeface="맑은 고딕" panose="020B0503020000020004" pitchFamily="50" charset="-127"/>
                <a:ea typeface="맑은 고딕" panose="020B0503020000020004" pitchFamily="50" charset="-127"/>
              </a:rPr>
              <a:t>1</a:t>
            </a:r>
            <a:r>
              <a:rPr lang="en-US" altLang="ko-KR" sz="2000" b="1" dirty="0">
                <a:solidFill>
                  <a:schemeClr val="accent1">
                    <a:lumMod val="75000"/>
                  </a:schemeClr>
                </a:solidFill>
                <a:latin typeface="맑은 고딕" panose="020B0503020000020004" pitchFamily="50" charset="-127"/>
                <a:ea typeface="맑은 고딕" panose="020B0503020000020004" pitchFamily="50" charset="-127"/>
              </a:rPr>
              <a:t>Department of Molecular Medicine and Biopharmaceutical Sciences Graduate School of Convergence Science and Technology, Seoul National University</a:t>
            </a:r>
          </a:p>
          <a:p>
            <a:pPr marL="0" indent="0">
              <a:buNone/>
            </a:pPr>
            <a:r>
              <a:rPr lang="en-US" altLang="ko-KR" sz="2000" b="1" baseline="30000" dirty="0">
                <a:solidFill>
                  <a:schemeClr val="accent1">
                    <a:lumMod val="75000"/>
                  </a:schemeClr>
                </a:solidFill>
                <a:latin typeface="맑은 고딕" panose="020B0503020000020004" pitchFamily="50" charset="-127"/>
                <a:ea typeface="맑은 고딕" panose="020B0503020000020004" pitchFamily="50" charset="-127"/>
              </a:rPr>
              <a:t>2</a:t>
            </a:r>
            <a:r>
              <a:rPr lang="en-US" altLang="ko-KR" sz="2000" b="1" dirty="0">
                <a:solidFill>
                  <a:schemeClr val="accent1">
                    <a:lumMod val="75000"/>
                  </a:schemeClr>
                </a:solidFill>
                <a:latin typeface="맑은 고딕" panose="020B0503020000020004" pitchFamily="50" charset="-127"/>
                <a:ea typeface="맑은 고딕" panose="020B0503020000020004" pitchFamily="50" charset="-127"/>
              </a:rPr>
              <a:t>Portrai, Inc.</a:t>
            </a:r>
          </a:p>
        </p:txBody>
      </p:sp>
    </p:spTree>
    <p:extLst>
      <p:ext uri="{BB962C8B-B14F-4D97-AF65-F5344CB8AC3E}">
        <p14:creationId xmlns:p14="http://schemas.microsoft.com/office/powerpoint/2010/main" val="1917173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a:xfrm>
            <a:off x="202769" y="129506"/>
            <a:ext cx="11668101" cy="461735"/>
          </a:xfrm>
        </p:spPr>
        <p:txBody>
          <a:bodyPr/>
          <a:lstStyle/>
          <a:p>
            <a:r>
              <a:rPr lang="en-US" altLang="ko-KR" dirty="0"/>
              <a:t>ST-based Label-Free Assessment Method for Cell Therapy</a:t>
            </a:r>
            <a:endParaRPr lang="ko-KR" altLang="en-US" dirty="0"/>
          </a:p>
        </p:txBody>
      </p:sp>
      <p:sp>
        <p:nvSpPr>
          <p:cNvPr id="8" name="TextBox 7">
            <a:extLst>
              <a:ext uri="{FF2B5EF4-FFF2-40B4-BE49-F238E27FC236}">
                <a16:creationId xmlns:a16="http://schemas.microsoft.com/office/drawing/2014/main" id="{88B368B0-437F-2305-9767-3E93D4399035}"/>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First-authored;</a:t>
            </a:r>
            <a:r>
              <a:rPr lang="ko-KR" altLang="en-US" sz="1400" dirty="0"/>
              <a:t> </a:t>
            </a:r>
            <a:r>
              <a:rPr lang="en-US" altLang="ko-KR" sz="1400" i="1" dirty="0" err="1"/>
              <a:t>bioRxiv</a:t>
            </a:r>
            <a:endParaRPr lang="ko-Kore-KR" altLang="en-US" sz="1400" i="1" dirty="0"/>
          </a:p>
        </p:txBody>
      </p:sp>
      <p:sp>
        <p:nvSpPr>
          <p:cNvPr id="2" name="TextBox 1">
            <a:extLst>
              <a:ext uri="{FF2B5EF4-FFF2-40B4-BE49-F238E27FC236}">
                <a16:creationId xmlns:a16="http://schemas.microsoft.com/office/drawing/2014/main" id="{3717C357-FC99-591C-BD62-C74ADCB48EB2}"/>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grpSp>
        <p:nvGrpSpPr>
          <p:cNvPr id="6" name="그룹 5">
            <a:extLst>
              <a:ext uri="{FF2B5EF4-FFF2-40B4-BE49-F238E27FC236}">
                <a16:creationId xmlns:a16="http://schemas.microsoft.com/office/drawing/2014/main" id="{300B1E16-8B24-F0C2-C79E-DAC39986DE01}"/>
              </a:ext>
            </a:extLst>
          </p:cNvPr>
          <p:cNvGrpSpPr/>
          <p:nvPr/>
        </p:nvGrpSpPr>
        <p:grpSpPr>
          <a:xfrm>
            <a:off x="0" y="1495778"/>
            <a:ext cx="12192000" cy="4628444"/>
            <a:chOff x="0" y="1320341"/>
            <a:chExt cx="12344400" cy="4686300"/>
          </a:xfrm>
        </p:grpSpPr>
        <p:pic>
          <p:nvPicPr>
            <p:cNvPr id="4" name="그림 3">
              <a:extLst>
                <a:ext uri="{FF2B5EF4-FFF2-40B4-BE49-F238E27FC236}">
                  <a16:creationId xmlns:a16="http://schemas.microsoft.com/office/drawing/2014/main" id="{6D8509A7-1CD3-5735-5E66-2E1B7189AD0C}"/>
                </a:ext>
              </a:extLst>
            </p:cNvPr>
            <p:cNvPicPr>
              <a:picLocks noChangeAspect="1"/>
            </p:cNvPicPr>
            <p:nvPr/>
          </p:nvPicPr>
          <p:blipFill>
            <a:blip r:embed="rId3"/>
            <a:stretch>
              <a:fillRect/>
            </a:stretch>
          </p:blipFill>
          <p:spPr>
            <a:xfrm>
              <a:off x="0" y="1320341"/>
              <a:ext cx="6172200" cy="4673600"/>
            </a:xfrm>
            <a:prstGeom prst="rect">
              <a:avLst/>
            </a:prstGeom>
          </p:spPr>
        </p:pic>
        <p:pic>
          <p:nvPicPr>
            <p:cNvPr id="5" name="그림 4">
              <a:extLst>
                <a:ext uri="{FF2B5EF4-FFF2-40B4-BE49-F238E27FC236}">
                  <a16:creationId xmlns:a16="http://schemas.microsoft.com/office/drawing/2014/main" id="{C79DD120-D65F-A045-9B15-6FEB0A477696}"/>
                </a:ext>
              </a:extLst>
            </p:cNvPr>
            <p:cNvPicPr>
              <a:picLocks noChangeAspect="1"/>
            </p:cNvPicPr>
            <p:nvPr/>
          </p:nvPicPr>
          <p:blipFill>
            <a:blip r:embed="rId4"/>
            <a:stretch>
              <a:fillRect/>
            </a:stretch>
          </p:blipFill>
          <p:spPr>
            <a:xfrm>
              <a:off x="6172200" y="1320341"/>
              <a:ext cx="6172200" cy="4686300"/>
            </a:xfrm>
            <a:prstGeom prst="rect">
              <a:avLst/>
            </a:prstGeom>
          </p:spPr>
        </p:pic>
      </p:grpSp>
    </p:spTree>
    <p:extLst>
      <p:ext uri="{BB962C8B-B14F-4D97-AF65-F5344CB8AC3E}">
        <p14:creationId xmlns:p14="http://schemas.microsoft.com/office/powerpoint/2010/main" val="47432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a:xfrm>
            <a:off x="202769" y="129506"/>
            <a:ext cx="11668101" cy="461735"/>
          </a:xfrm>
        </p:spPr>
        <p:txBody>
          <a:bodyPr/>
          <a:lstStyle/>
          <a:p>
            <a:r>
              <a:rPr lang="en-US" altLang="ko-KR" dirty="0"/>
              <a:t>ST-based Label-Free Assessment Method for Cell Therapy</a:t>
            </a:r>
            <a:endParaRPr lang="ko-KR" altLang="en-US" dirty="0"/>
          </a:p>
        </p:txBody>
      </p:sp>
      <p:sp>
        <p:nvSpPr>
          <p:cNvPr id="6" name="TextBox 5">
            <a:extLst>
              <a:ext uri="{FF2B5EF4-FFF2-40B4-BE49-F238E27FC236}">
                <a16:creationId xmlns:a16="http://schemas.microsoft.com/office/drawing/2014/main" id="{2EFD75ED-FA21-56DB-DB4F-F48315C395B7}"/>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First-authored;</a:t>
            </a:r>
            <a:r>
              <a:rPr lang="ko-KR" altLang="en-US" sz="1400" dirty="0"/>
              <a:t> </a:t>
            </a:r>
            <a:r>
              <a:rPr lang="en-US" altLang="ko-KR" sz="1400" i="1" dirty="0" err="1"/>
              <a:t>bioRxiv</a:t>
            </a:r>
            <a:endParaRPr lang="ko-Kore-KR" altLang="en-US" sz="1400" i="1" dirty="0"/>
          </a:p>
        </p:txBody>
      </p:sp>
      <p:pic>
        <p:nvPicPr>
          <p:cNvPr id="2" name="그림 1">
            <a:extLst>
              <a:ext uri="{FF2B5EF4-FFF2-40B4-BE49-F238E27FC236}">
                <a16:creationId xmlns:a16="http://schemas.microsoft.com/office/drawing/2014/main" id="{66DCF3C1-5F26-F66E-7471-FFB2C0B2FC46}"/>
              </a:ext>
            </a:extLst>
          </p:cNvPr>
          <p:cNvPicPr>
            <a:picLocks noChangeAspect="1"/>
          </p:cNvPicPr>
          <p:nvPr/>
        </p:nvPicPr>
        <p:blipFill>
          <a:blip r:embed="rId3"/>
          <a:stretch>
            <a:fillRect/>
          </a:stretch>
        </p:blipFill>
        <p:spPr>
          <a:xfrm>
            <a:off x="202769" y="1935687"/>
            <a:ext cx="5744973" cy="4038980"/>
          </a:xfrm>
          <a:prstGeom prst="rect">
            <a:avLst/>
          </a:prstGeom>
        </p:spPr>
      </p:pic>
      <p:pic>
        <p:nvPicPr>
          <p:cNvPr id="19" name="그림 18">
            <a:extLst>
              <a:ext uri="{FF2B5EF4-FFF2-40B4-BE49-F238E27FC236}">
                <a16:creationId xmlns:a16="http://schemas.microsoft.com/office/drawing/2014/main" id="{D5126283-F023-A242-3452-4D02612A7834}"/>
              </a:ext>
            </a:extLst>
          </p:cNvPr>
          <p:cNvPicPr>
            <a:picLocks noChangeAspect="1"/>
          </p:cNvPicPr>
          <p:nvPr/>
        </p:nvPicPr>
        <p:blipFill>
          <a:blip r:embed="rId4"/>
          <a:stretch>
            <a:fillRect/>
          </a:stretch>
        </p:blipFill>
        <p:spPr>
          <a:xfrm>
            <a:off x="6100669" y="1709546"/>
            <a:ext cx="5987736" cy="4214832"/>
          </a:xfrm>
          <a:prstGeom prst="rect">
            <a:avLst/>
          </a:prstGeom>
        </p:spPr>
      </p:pic>
      <p:sp>
        <p:nvSpPr>
          <p:cNvPr id="5" name="TextBox 4">
            <a:extLst>
              <a:ext uri="{FF2B5EF4-FFF2-40B4-BE49-F238E27FC236}">
                <a16:creationId xmlns:a16="http://schemas.microsoft.com/office/drawing/2014/main" id="{2DA1835D-23BB-67EB-B91E-D35023CA29DA}"/>
              </a:ext>
            </a:extLst>
          </p:cNvPr>
          <p:cNvSpPr txBox="1"/>
          <p:nvPr/>
        </p:nvSpPr>
        <p:spPr>
          <a:xfrm>
            <a:off x="10096025" y="4620987"/>
            <a:ext cx="1774845" cy="369332"/>
          </a:xfrm>
          <a:prstGeom prst="rect">
            <a:avLst/>
          </a:prstGeom>
          <a:noFill/>
        </p:spPr>
        <p:txBody>
          <a:bodyPr wrap="none" rtlCol="0">
            <a:spAutoFit/>
          </a:bodyPr>
          <a:lstStyle/>
          <a:p>
            <a:r>
              <a:rPr kumimoji="1" lang="en-US" altLang="ko-Kore-KR" dirty="0">
                <a:highlight>
                  <a:srgbClr val="FFFF00"/>
                </a:highlight>
              </a:rPr>
              <a:t>Will be updated</a:t>
            </a:r>
            <a:endParaRPr kumimoji="1" lang="ko-Kore-KR" altLang="en-US" dirty="0">
              <a:highlight>
                <a:srgbClr val="FFFF00"/>
              </a:highlight>
            </a:endParaRPr>
          </a:p>
        </p:txBody>
      </p:sp>
      <p:sp>
        <p:nvSpPr>
          <p:cNvPr id="7" name="TextBox 6">
            <a:extLst>
              <a:ext uri="{FF2B5EF4-FFF2-40B4-BE49-F238E27FC236}">
                <a16:creationId xmlns:a16="http://schemas.microsoft.com/office/drawing/2014/main" id="{D89ABFF5-BF0A-5F37-7285-21E656558F2B}"/>
              </a:ext>
            </a:extLst>
          </p:cNvPr>
          <p:cNvSpPr txBox="1"/>
          <p:nvPr/>
        </p:nvSpPr>
        <p:spPr>
          <a:xfrm>
            <a:off x="7813577" y="1375761"/>
            <a:ext cx="2561920" cy="307777"/>
          </a:xfrm>
          <a:prstGeom prst="rect">
            <a:avLst/>
          </a:prstGeom>
          <a:noFill/>
        </p:spPr>
        <p:txBody>
          <a:bodyPr wrap="none" rtlCol="0">
            <a:spAutoFit/>
          </a:bodyPr>
          <a:lstStyle/>
          <a:p>
            <a:r>
              <a:rPr kumimoji="1" lang="en-US" altLang="ko-Kore-KR" sz="1400" dirty="0"/>
              <a:t>Normalized human transcripts</a:t>
            </a:r>
            <a:endParaRPr kumimoji="1" lang="ko-Kore-KR" altLang="en-US" sz="1400" dirty="0"/>
          </a:p>
        </p:txBody>
      </p:sp>
      <p:sp>
        <p:nvSpPr>
          <p:cNvPr id="8" name="TextBox 7">
            <a:extLst>
              <a:ext uri="{FF2B5EF4-FFF2-40B4-BE49-F238E27FC236}">
                <a16:creationId xmlns:a16="http://schemas.microsoft.com/office/drawing/2014/main" id="{7D81627F-838D-D6F2-508B-2240B41CCF3F}"/>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spTree>
    <p:extLst>
      <p:ext uri="{BB962C8B-B14F-4D97-AF65-F5344CB8AC3E}">
        <p14:creationId xmlns:p14="http://schemas.microsoft.com/office/powerpoint/2010/main" val="3257406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a:xfrm>
            <a:off x="202769" y="129506"/>
            <a:ext cx="11668101" cy="461735"/>
          </a:xfrm>
        </p:spPr>
        <p:txBody>
          <a:bodyPr/>
          <a:lstStyle/>
          <a:p>
            <a:r>
              <a:rPr lang="en-US" altLang="ko-KR" dirty="0"/>
              <a:t>ST-based Label-Free Assessment Method for Cell Therapy</a:t>
            </a:r>
            <a:endParaRPr lang="ko-KR" altLang="en-US" dirty="0"/>
          </a:p>
        </p:txBody>
      </p:sp>
      <p:sp>
        <p:nvSpPr>
          <p:cNvPr id="6" name="TextBox 5">
            <a:extLst>
              <a:ext uri="{FF2B5EF4-FFF2-40B4-BE49-F238E27FC236}">
                <a16:creationId xmlns:a16="http://schemas.microsoft.com/office/drawing/2014/main" id="{2EFD75ED-FA21-56DB-DB4F-F48315C395B7}"/>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First-authored;</a:t>
            </a:r>
            <a:r>
              <a:rPr lang="ko-KR" altLang="en-US" sz="1400" dirty="0"/>
              <a:t> </a:t>
            </a:r>
            <a:r>
              <a:rPr lang="en-US" altLang="ko-KR" sz="1400" i="1" dirty="0" err="1"/>
              <a:t>bioRxiv</a:t>
            </a:r>
            <a:endParaRPr lang="ko-Kore-KR" altLang="en-US" sz="1400" i="1" dirty="0"/>
          </a:p>
        </p:txBody>
      </p:sp>
      <p:grpSp>
        <p:nvGrpSpPr>
          <p:cNvPr id="7" name="그룹 6">
            <a:extLst>
              <a:ext uri="{FF2B5EF4-FFF2-40B4-BE49-F238E27FC236}">
                <a16:creationId xmlns:a16="http://schemas.microsoft.com/office/drawing/2014/main" id="{7C78B18D-F1B7-D333-4770-3DFF4DE5B325}"/>
              </a:ext>
            </a:extLst>
          </p:cNvPr>
          <p:cNvGrpSpPr/>
          <p:nvPr/>
        </p:nvGrpSpPr>
        <p:grpSpPr>
          <a:xfrm>
            <a:off x="0" y="1639926"/>
            <a:ext cx="12192000" cy="3053613"/>
            <a:chOff x="0" y="1701800"/>
            <a:chExt cx="13792200" cy="3454400"/>
          </a:xfrm>
        </p:grpSpPr>
        <p:pic>
          <p:nvPicPr>
            <p:cNvPr id="2" name="그림 1">
              <a:extLst>
                <a:ext uri="{FF2B5EF4-FFF2-40B4-BE49-F238E27FC236}">
                  <a16:creationId xmlns:a16="http://schemas.microsoft.com/office/drawing/2014/main" id="{D2CD59FA-9494-3D7F-BFD5-A4ACF02E4FEF}"/>
                </a:ext>
              </a:extLst>
            </p:cNvPr>
            <p:cNvPicPr>
              <a:picLocks noChangeAspect="1"/>
            </p:cNvPicPr>
            <p:nvPr/>
          </p:nvPicPr>
          <p:blipFill>
            <a:blip r:embed="rId3"/>
            <a:stretch>
              <a:fillRect/>
            </a:stretch>
          </p:blipFill>
          <p:spPr>
            <a:xfrm>
              <a:off x="0" y="1701800"/>
              <a:ext cx="6896100" cy="3454400"/>
            </a:xfrm>
            <a:prstGeom prst="rect">
              <a:avLst/>
            </a:prstGeom>
          </p:spPr>
        </p:pic>
        <p:pic>
          <p:nvPicPr>
            <p:cNvPr id="5" name="그림 4">
              <a:extLst>
                <a:ext uri="{FF2B5EF4-FFF2-40B4-BE49-F238E27FC236}">
                  <a16:creationId xmlns:a16="http://schemas.microsoft.com/office/drawing/2014/main" id="{A07FE24A-404F-A186-EDA7-6C5B2647D05E}"/>
                </a:ext>
              </a:extLst>
            </p:cNvPr>
            <p:cNvPicPr>
              <a:picLocks noChangeAspect="1"/>
            </p:cNvPicPr>
            <p:nvPr/>
          </p:nvPicPr>
          <p:blipFill>
            <a:blip r:embed="rId4"/>
            <a:stretch>
              <a:fillRect/>
            </a:stretch>
          </p:blipFill>
          <p:spPr>
            <a:xfrm>
              <a:off x="6896100" y="1701800"/>
              <a:ext cx="6896100" cy="3314700"/>
            </a:xfrm>
            <a:prstGeom prst="rect">
              <a:avLst/>
            </a:prstGeom>
          </p:spPr>
        </p:pic>
      </p:grpSp>
      <p:sp>
        <p:nvSpPr>
          <p:cNvPr id="8" name="TextBox 7">
            <a:extLst>
              <a:ext uri="{FF2B5EF4-FFF2-40B4-BE49-F238E27FC236}">
                <a16:creationId xmlns:a16="http://schemas.microsoft.com/office/drawing/2014/main" id="{A3D0521E-A944-447F-8BB2-578BBE603B1B}"/>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sp>
        <p:nvSpPr>
          <p:cNvPr id="9" name="TextBox 8">
            <a:extLst>
              <a:ext uri="{FF2B5EF4-FFF2-40B4-BE49-F238E27FC236}">
                <a16:creationId xmlns:a16="http://schemas.microsoft.com/office/drawing/2014/main" id="{101E6913-8E92-245F-9C16-4A4365D18CF5}"/>
              </a:ext>
            </a:extLst>
          </p:cNvPr>
          <p:cNvSpPr txBox="1"/>
          <p:nvPr/>
        </p:nvSpPr>
        <p:spPr>
          <a:xfrm>
            <a:off x="209421" y="5033408"/>
            <a:ext cx="11661449" cy="882357"/>
          </a:xfrm>
          <a:prstGeom prst="rect">
            <a:avLst/>
          </a:prstGeom>
          <a:noFill/>
        </p:spPr>
        <p:txBody>
          <a:bodyPr wrap="square" rtlCol="0">
            <a:spAutoFit/>
          </a:bodyPr>
          <a:lstStyle/>
          <a:p>
            <a:pPr algn="just">
              <a:lnSpc>
                <a:spcPct val="150000"/>
              </a:lnSpc>
            </a:pPr>
            <a:r>
              <a:rPr kumimoji="1" lang="en-US" altLang="ko-Kore-KR" dirty="0">
                <a:solidFill>
                  <a:schemeClr val="tx1">
                    <a:lumMod val="65000"/>
                    <a:lumOff val="35000"/>
                  </a:schemeClr>
                </a:solidFill>
              </a:rPr>
              <a:t>✔️ Top 20 SEGs</a:t>
            </a:r>
            <a:r>
              <a:rPr kumimoji="1" lang="en-US" altLang="ko-Kore-KR" b="1" dirty="0">
                <a:solidFill>
                  <a:schemeClr val="tx1">
                    <a:lumMod val="65000"/>
                    <a:lumOff val="35000"/>
                  </a:schemeClr>
                </a:solidFill>
              </a:rPr>
              <a:t>:</a:t>
            </a:r>
            <a:r>
              <a:rPr kumimoji="1" lang="en-US" altLang="ko-Kore-KR" dirty="0">
                <a:solidFill>
                  <a:schemeClr val="tx1">
                    <a:lumMod val="65000"/>
                    <a:lumOff val="35000"/>
                  </a:schemeClr>
                </a:solidFill>
              </a:rPr>
              <a:t> immune response, collagen-containing extracellular matrix (ECM), and peptidase activity </a:t>
            </a:r>
          </a:p>
          <a:p>
            <a:pPr algn="just">
              <a:lnSpc>
                <a:spcPct val="150000"/>
              </a:lnSpc>
            </a:pPr>
            <a:r>
              <a:rPr kumimoji="1" lang="en-US" altLang="ko-Kore-KR" dirty="0">
                <a:solidFill>
                  <a:schemeClr val="tx1">
                    <a:lumMod val="65000"/>
                    <a:lumOff val="35000"/>
                  </a:schemeClr>
                </a:solidFill>
              </a:rPr>
              <a:t>✔️ SEGs are thought to be HMSC-driven activity.</a:t>
            </a:r>
            <a:endParaRPr kumimoji="1" lang="ko-Kore-KR" altLang="en-US" dirty="0">
              <a:solidFill>
                <a:schemeClr val="tx1">
                  <a:lumMod val="65000"/>
                  <a:lumOff val="35000"/>
                </a:schemeClr>
              </a:solidFill>
            </a:endParaRPr>
          </a:p>
        </p:txBody>
      </p:sp>
    </p:spTree>
    <p:extLst>
      <p:ext uri="{BB962C8B-B14F-4D97-AF65-F5344CB8AC3E}">
        <p14:creationId xmlns:p14="http://schemas.microsoft.com/office/powerpoint/2010/main" val="373997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4FA37E0F-3056-BA4C-6C37-4ED14C84668F}"/>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Co-first-authored;</a:t>
            </a:r>
            <a:r>
              <a:rPr lang="ko-KR" altLang="en-US" sz="1400" dirty="0"/>
              <a:t> </a:t>
            </a:r>
            <a:r>
              <a:rPr lang="en-US" altLang="ko-KR" sz="1400" i="1" dirty="0"/>
              <a:t>submitted</a:t>
            </a:r>
            <a:endParaRPr lang="ko-Kore-KR" altLang="en-US" sz="1400" i="1" dirty="0"/>
          </a:p>
        </p:txBody>
      </p:sp>
      <p:sp>
        <p:nvSpPr>
          <p:cNvPr id="6" name="TextBox 5">
            <a:extLst>
              <a:ext uri="{FF2B5EF4-FFF2-40B4-BE49-F238E27FC236}">
                <a16:creationId xmlns:a16="http://schemas.microsoft.com/office/drawing/2014/main" id="{07B4531D-5429-23D3-74C2-FC5E841E1019}"/>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pic>
        <p:nvPicPr>
          <p:cNvPr id="7" name="그림 6">
            <a:extLst>
              <a:ext uri="{FF2B5EF4-FFF2-40B4-BE49-F238E27FC236}">
                <a16:creationId xmlns:a16="http://schemas.microsoft.com/office/drawing/2014/main" id="{8B8DFCAD-7DBD-62F4-7F6D-06C066F96EBE}"/>
              </a:ext>
            </a:extLst>
          </p:cNvPr>
          <p:cNvPicPr>
            <a:picLocks noChangeAspect="1"/>
          </p:cNvPicPr>
          <p:nvPr/>
        </p:nvPicPr>
        <p:blipFill>
          <a:blip r:embed="rId3"/>
          <a:stretch>
            <a:fillRect/>
          </a:stretch>
        </p:blipFill>
        <p:spPr>
          <a:xfrm>
            <a:off x="59892" y="1140457"/>
            <a:ext cx="6896100" cy="5422900"/>
          </a:xfrm>
          <a:prstGeom prst="rect">
            <a:avLst/>
          </a:prstGeom>
        </p:spPr>
      </p:pic>
      <p:sp>
        <p:nvSpPr>
          <p:cNvPr id="4" name="TextBox 3">
            <a:extLst>
              <a:ext uri="{FF2B5EF4-FFF2-40B4-BE49-F238E27FC236}">
                <a16:creationId xmlns:a16="http://schemas.microsoft.com/office/drawing/2014/main" id="{72FDD2B9-E273-1F63-0BDC-EC44A9850EF8}"/>
              </a:ext>
            </a:extLst>
          </p:cNvPr>
          <p:cNvSpPr txBox="1"/>
          <p:nvPr/>
        </p:nvSpPr>
        <p:spPr>
          <a:xfrm>
            <a:off x="6986740" y="3373983"/>
            <a:ext cx="5205260" cy="872034"/>
          </a:xfrm>
          <a:prstGeom prst="rect">
            <a:avLst/>
          </a:prstGeom>
          <a:noFill/>
        </p:spPr>
        <p:txBody>
          <a:bodyPr wrap="square" rtlCol="0">
            <a:spAutoFit/>
          </a:bodyPr>
          <a:lstStyle/>
          <a:p>
            <a:pPr algn="just">
              <a:lnSpc>
                <a:spcPct val="150000"/>
              </a:lnSpc>
            </a:pPr>
            <a:r>
              <a:rPr kumimoji="1" lang="en-US" altLang="ko-Kore-KR" dirty="0">
                <a:solidFill>
                  <a:schemeClr val="tx1">
                    <a:lumMod val="65000"/>
                    <a:lumOff val="35000"/>
                  </a:schemeClr>
                </a:solidFill>
              </a:rPr>
              <a:t>✔️ (+) </a:t>
            </a:r>
            <a:r>
              <a:rPr kumimoji="1" lang="en-US" altLang="ko-Kore-KR" dirty="0" err="1">
                <a:solidFill>
                  <a:schemeClr val="tx1">
                    <a:lumMod val="65000"/>
                    <a:lumOff val="35000"/>
                  </a:schemeClr>
                </a:solidFill>
              </a:rPr>
              <a:t>cor</a:t>
            </a:r>
            <a:r>
              <a:rPr kumimoji="1" lang="en-US" altLang="ko-Kore-KR" dirty="0">
                <a:solidFill>
                  <a:schemeClr val="tx1">
                    <a:lumMod val="65000"/>
                    <a:lumOff val="35000"/>
                  </a:schemeClr>
                </a:solidFill>
              </a:rPr>
              <a:t> with %human: 6 human, 14 mouse</a:t>
            </a:r>
          </a:p>
          <a:p>
            <a:pPr algn="just">
              <a:lnSpc>
                <a:spcPct val="150000"/>
              </a:lnSpc>
            </a:pPr>
            <a:r>
              <a:rPr kumimoji="1" lang="en-US" altLang="ko-Kore-KR" dirty="0">
                <a:solidFill>
                  <a:schemeClr val="tx1">
                    <a:lumMod val="65000"/>
                    <a:lumOff val="35000"/>
                  </a:schemeClr>
                </a:solidFill>
              </a:rPr>
              <a:t>✔️ SEGs ∩</a:t>
            </a:r>
            <a:r>
              <a:rPr kumimoji="1" lang="ko-KR" altLang="en-US" dirty="0">
                <a:solidFill>
                  <a:schemeClr val="tx1">
                    <a:lumMod val="65000"/>
                    <a:lumOff val="35000"/>
                  </a:schemeClr>
                </a:solidFill>
              </a:rPr>
              <a:t> </a:t>
            </a:r>
            <a:r>
              <a:rPr kumimoji="1" lang="en-US" altLang="ko-KR" dirty="0">
                <a:solidFill>
                  <a:schemeClr val="tx1">
                    <a:lumMod val="65000"/>
                    <a:lumOff val="35000"/>
                  </a:schemeClr>
                </a:solidFill>
              </a:rPr>
              <a:t>SAGs = </a:t>
            </a:r>
            <a:r>
              <a:rPr kumimoji="1" lang="en-US" altLang="ko-KR" i="1" dirty="0">
                <a:solidFill>
                  <a:schemeClr val="tx1">
                    <a:lumMod val="65000"/>
                    <a:lumOff val="35000"/>
                  </a:schemeClr>
                </a:solidFill>
              </a:rPr>
              <a:t>Lcn2</a:t>
            </a:r>
            <a:r>
              <a:rPr kumimoji="1" lang="en-US" altLang="ko-KR" dirty="0">
                <a:solidFill>
                  <a:schemeClr val="tx1">
                    <a:lumMod val="65000"/>
                    <a:lumOff val="35000"/>
                  </a:schemeClr>
                </a:solidFill>
              </a:rPr>
              <a:t>, </a:t>
            </a:r>
            <a:r>
              <a:rPr kumimoji="1" lang="en-US" altLang="ko-KR" i="1" dirty="0">
                <a:solidFill>
                  <a:schemeClr val="tx1">
                    <a:lumMod val="65000"/>
                    <a:lumOff val="35000"/>
                  </a:schemeClr>
                </a:solidFill>
              </a:rPr>
              <a:t>Col4a1</a:t>
            </a:r>
            <a:endParaRPr kumimoji="1" lang="en-US" altLang="ko-Kore-KR" i="1" dirty="0">
              <a:solidFill>
                <a:schemeClr val="tx1">
                  <a:lumMod val="65000"/>
                  <a:lumOff val="35000"/>
                </a:schemeClr>
              </a:solidFill>
            </a:endParaRPr>
          </a:p>
        </p:txBody>
      </p:sp>
    </p:spTree>
    <p:extLst>
      <p:ext uri="{BB962C8B-B14F-4D97-AF65-F5344CB8AC3E}">
        <p14:creationId xmlns:p14="http://schemas.microsoft.com/office/powerpoint/2010/main" val="1709759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4FA37E0F-3056-BA4C-6C37-4ED14C84668F}"/>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Co-first-authored;</a:t>
            </a:r>
            <a:r>
              <a:rPr lang="ko-KR" altLang="en-US" sz="1400" dirty="0"/>
              <a:t> </a:t>
            </a:r>
            <a:r>
              <a:rPr lang="en-US" altLang="ko-KR" sz="1400" i="1" dirty="0"/>
              <a:t>submitted</a:t>
            </a:r>
            <a:endParaRPr lang="ko-Kore-KR" altLang="en-US" sz="1400" i="1" dirty="0"/>
          </a:p>
        </p:txBody>
      </p:sp>
      <p:sp>
        <p:nvSpPr>
          <p:cNvPr id="6" name="TextBox 5">
            <a:extLst>
              <a:ext uri="{FF2B5EF4-FFF2-40B4-BE49-F238E27FC236}">
                <a16:creationId xmlns:a16="http://schemas.microsoft.com/office/drawing/2014/main" id="{07B4531D-5429-23D3-74C2-FC5E841E1019}"/>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pic>
        <p:nvPicPr>
          <p:cNvPr id="65" name="그림 64">
            <a:extLst>
              <a:ext uri="{FF2B5EF4-FFF2-40B4-BE49-F238E27FC236}">
                <a16:creationId xmlns:a16="http://schemas.microsoft.com/office/drawing/2014/main" id="{AC998652-E6E1-DD5C-0722-2A4B0B83382B}"/>
              </a:ext>
            </a:extLst>
          </p:cNvPr>
          <p:cNvPicPr>
            <a:picLocks noChangeAspect="1"/>
          </p:cNvPicPr>
          <p:nvPr/>
        </p:nvPicPr>
        <p:blipFill>
          <a:blip r:embed="rId3"/>
          <a:stretch>
            <a:fillRect/>
          </a:stretch>
        </p:blipFill>
        <p:spPr>
          <a:xfrm>
            <a:off x="-1" y="771124"/>
            <a:ext cx="6674079" cy="6086875"/>
          </a:xfrm>
          <a:prstGeom prst="rect">
            <a:avLst/>
          </a:prstGeom>
        </p:spPr>
      </p:pic>
      <p:sp>
        <p:nvSpPr>
          <p:cNvPr id="66" name="TextBox 65">
            <a:extLst>
              <a:ext uri="{FF2B5EF4-FFF2-40B4-BE49-F238E27FC236}">
                <a16:creationId xmlns:a16="http://schemas.microsoft.com/office/drawing/2014/main" id="{D7A1A8B3-F32D-78EC-958A-C2E8BE067599}"/>
              </a:ext>
            </a:extLst>
          </p:cNvPr>
          <p:cNvSpPr txBox="1"/>
          <p:nvPr/>
        </p:nvSpPr>
        <p:spPr>
          <a:xfrm>
            <a:off x="6986740" y="3580354"/>
            <a:ext cx="5205260" cy="459293"/>
          </a:xfrm>
          <a:prstGeom prst="rect">
            <a:avLst/>
          </a:prstGeom>
          <a:noFill/>
        </p:spPr>
        <p:txBody>
          <a:bodyPr wrap="square" rtlCol="0">
            <a:spAutoFit/>
          </a:bodyPr>
          <a:lstStyle/>
          <a:p>
            <a:pPr algn="just">
              <a:lnSpc>
                <a:spcPct val="150000"/>
              </a:lnSpc>
            </a:pPr>
            <a:r>
              <a:rPr kumimoji="1" lang="en-US" altLang="ko-Kore-KR" dirty="0">
                <a:solidFill>
                  <a:schemeClr val="tx1">
                    <a:lumMod val="65000"/>
                    <a:lumOff val="35000"/>
                  </a:schemeClr>
                </a:solidFill>
              </a:rPr>
              <a:t>✔️ Nor &gt; Con</a:t>
            </a:r>
            <a:r>
              <a:rPr kumimoji="1" lang="en-US" altLang="ko-Kore-KR" b="1" dirty="0">
                <a:solidFill>
                  <a:schemeClr val="tx1">
                    <a:lumMod val="65000"/>
                    <a:lumOff val="35000"/>
                  </a:schemeClr>
                </a:solidFill>
              </a:rPr>
              <a:t>:</a:t>
            </a: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Hba-a1</a:t>
            </a: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Hba-a2</a:t>
            </a:r>
            <a:r>
              <a:rPr kumimoji="1" lang="en-US" altLang="ko-Kore-KR" dirty="0">
                <a:solidFill>
                  <a:schemeClr val="tx1">
                    <a:lumMod val="65000"/>
                    <a:lumOff val="35000"/>
                  </a:schemeClr>
                </a:solidFill>
              </a:rPr>
              <a:t>, </a:t>
            </a:r>
            <a:r>
              <a:rPr kumimoji="1" lang="en-US" altLang="ko-Kore-KR" i="1" dirty="0" err="1">
                <a:solidFill>
                  <a:schemeClr val="tx1">
                    <a:lumMod val="65000"/>
                    <a:lumOff val="35000"/>
                  </a:schemeClr>
                </a:solidFill>
              </a:rPr>
              <a:t>Hbb</a:t>
            </a:r>
            <a:r>
              <a:rPr kumimoji="1" lang="en-US" altLang="ko-Kore-KR" i="1" dirty="0">
                <a:solidFill>
                  <a:schemeClr val="tx1">
                    <a:lumMod val="65000"/>
                    <a:lumOff val="35000"/>
                  </a:schemeClr>
                </a:solidFill>
              </a:rPr>
              <a:t>-bs</a:t>
            </a:r>
            <a:r>
              <a:rPr kumimoji="1" lang="en-US" altLang="ko-Kore-KR" dirty="0">
                <a:solidFill>
                  <a:schemeClr val="tx1">
                    <a:lumMod val="65000"/>
                    <a:lumOff val="35000"/>
                  </a:schemeClr>
                </a:solidFill>
              </a:rPr>
              <a:t>, </a:t>
            </a:r>
            <a:r>
              <a:rPr kumimoji="1" lang="en-US" altLang="ko-Kore-KR" i="1" dirty="0" err="1">
                <a:solidFill>
                  <a:schemeClr val="tx1">
                    <a:lumMod val="65000"/>
                    <a:lumOff val="35000"/>
                  </a:schemeClr>
                </a:solidFill>
              </a:rPr>
              <a:t>Hbb-bt</a:t>
            </a:r>
            <a:endParaRPr kumimoji="1" lang="en-US" altLang="ko-Kore-KR" i="1" dirty="0">
              <a:solidFill>
                <a:schemeClr val="tx1">
                  <a:lumMod val="65000"/>
                  <a:lumOff val="35000"/>
                </a:schemeClr>
              </a:solidFill>
            </a:endParaRPr>
          </a:p>
        </p:txBody>
      </p:sp>
    </p:spTree>
    <p:extLst>
      <p:ext uri="{BB962C8B-B14F-4D97-AF65-F5344CB8AC3E}">
        <p14:creationId xmlns:p14="http://schemas.microsoft.com/office/powerpoint/2010/main" val="2186428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4FA37E0F-3056-BA4C-6C37-4ED14C84668F}"/>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Co-first-authored;</a:t>
            </a:r>
            <a:r>
              <a:rPr lang="ko-KR" altLang="en-US" sz="1400" dirty="0"/>
              <a:t> </a:t>
            </a:r>
            <a:r>
              <a:rPr lang="en-US" altLang="ko-KR" sz="1400" i="1" dirty="0"/>
              <a:t>submitted</a:t>
            </a:r>
            <a:endParaRPr lang="ko-Kore-KR" altLang="en-US" sz="1400" i="1" dirty="0"/>
          </a:p>
        </p:txBody>
      </p:sp>
      <p:sp>
        <p:nvSpPr>
          <p:cNvPr id="6" name="TextBox 5">
            <a:extLst>
              <a:ext uri="{FF2B5EF4-FFF2-40B4-BE49-F238E27FC236}">
                <a16:creationId xmlns:a16="http://schemas.microsoft.com/office/drawing/2014/main" id="{07B4531D-5429-23D3-74C2-FC5E841E1019}"/>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pic>
        <p:nvPicPr>
          <p:cNvPr id="4" name="그림 3">
            <a:extLst>
              <a:ext uri="{FF2B5EF4-FFF2-40B4-BE49-F238E27FC236}">
                <a16:creationId xmlns:a16="http://schemas.microsoft.com/office/drawing/2014/main" id="{261EF8AE-37A1-652B-E5E4-7A31C978A8A8}"/>
              </a:ext>
            </a:extLst>
          </p:cNvPr>
          <p:cNvPicPr>
            <a:picLocks noChangeAspect="1"/>
          </p:cNvPicPr>
          <p:nvPr/>
        </p:nvPicPr>
        <p:blipFill>
          <a:blip r:embed="rId3"/>
          <a:stretch>
            <a:fillRect/>
          </a:stretch>
        </p:blipFill>
        <p:spPr>
          <a:xfrm>
            <a:off x="0" y="766800"/>
            <a:ext cx="6663144" cy="6091200"/>
          </a:xfrm>
          <a:prstGeom prst="rect">
            <a:avLst/>
          </a:prstGeom>
        </p:spPr>
      </p:pic>
      <p:sp>
        <p:nvSpPr>
          <p:cNvPr id="5" name="TextBox 4">
            <a:extLst>
              <a:ext uri="{FF2B5EF4-FFF2-40B4-BE49-F238E27FC236}">
                <a16:creationId xmlns:a16="http://schemas.microsoft.com/office/drawing/2014/main" id="{8066F056-438F-7B2E-3394-EB366D926FD2}"/>
              </a:ext>
            </a:extLst>
          </p:cNvPr>
          <p:cNvSpPr txBox="1"/>
          <p:nvPr/>
        </p:nvSpPr>
        <p:spPr>
          <a:xfrm>
            <a:off x="6986740" y="3580354"/>
            <a:ext cx="5205260" cy="459293"/>
          </a:xfrm>
          <a:prstGeom prst="rect">
            <a:avLst/>
          </a:prstGeom>
          <a:noFill/>
        </p:spPr>
        <p:txBody>
          <a:bodyPr wrap="square" rtlCol="0">
            <a:spAutoFit/>
          </a:bodyPr>
          <a:lstStyle/>
          <a:p>
            <a:pPr algn="just">
              <a:lnSpc>
                <a:spcPct val="150000"/>
              </a:lnSpc>
            </a:pPr>
            <a:r>
              <a:rPr kumimoji="1" lang="en-US" altLang="ko-Kore-KR" dirty="0">
                <a:solidFill>
                  <a:schemeClr val="tx1">
                    <a:lumMod val="65000"/>
                    <a:lumOff val="35000"/>
                  </a:schemeClr>
                </a:solidFill>
              </a:rPr>
              <a:t>✔️ Nor &lt; Con</a:t>
            </a:r>
            <a:r>
              <a:rPr kumimoji="1" lang="en-US" altLang="ko-Kore-KR" b="1" dirty="0">
                <a:solidFill>
                  <a:schemeClr val="tx1">
                    <a:lumMod val="65000"/>
                    <a:lumOff val="35000"/>
                  </a:schemeClr>
                </a:solidFill>
              </a:rPr>
              <a:t>:</a:t>
            </a: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Bpifa2</a:t>
            </a:r>
          </a:p>
        </p:txBody>
      </p:sp>
    </p:spTree>
    <p:extLst>
      <p:ext uri="{BB962C8B-B14F-4D97-AF65-F5344CB8AC3E}">
        <p14:creationId xmlns:p14="http://schemas.microsoft.com/office/powerpoint/2010/main" val="1685351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4FA37E0F-3056-BA4C-6C37-4ED14C84668F}"/>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Co-first-authored;</a:t>
            </a:r>
            <a:r>
              <a:rPr lang="ko-KR" altLang="en-US" sz="1400" dirty="0"/>
              <a:t> </a:t>
            </a:r>
            <a:r>
              <a:rPr lang="en-US" altLang="ko-KR" sz="1400" i="1" dirty="0"/>
              <a:t>submitted</a:t>
            </a:r>
            <a:endParaRPr lang="ko-Kore-KR" altLang="en-US" sz="1400" i="1" dirty="0"/>
          </a:p>
        </p:txBody>
      </p:sp>
      <p:sp>
        <p:nvSpPr>
          <p:cNvPr id="6" name="TextBox 5">
            <a:extLst>
              <a:ext uri="{FF2B5EF4-FFF2-40B4-BE49-F238E27FC236}">
                <a16:creationId xmlns:a16="http://schemas.microsoft.com/office/drawing/2014/main" id="{07B4531D-5429-23D3-74C2-FC5E841E1019}"/>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pic>
        <p:nvPicPr>
          <p:cNvPr id="58" name="그림 57">
            <a:extLst>
              <a:ext uri="{FF2B5EF4-FFF2-40B4-BE49-F238E27FC236}">
                <a16:creationId xmlns:a16="http://schemas.microsoft.com/office/drawing/2014/main" id="{C8FE5D20-551C-5FD2-5D7E-6B4348C4DE29}"/>
              </a:ext>
            </a:extLst>
          </p:cNvPr>
          <p:cNvPicPr>
            <a:picLocks noChangeAspect="1"/>
          </p:cNvPicPr>
          <p:nvPr/>
        </p:nvPicPr>
        <p:blipFill>
          <a:blip r:embed="rId3"/>
          <a:stretch>
            <a:fillRect/>
          </a:stretch>
        </p:blipFill>
        <p:spPr>
          <a:xfrm>
            <a:off x="0" y="766800"/>
            <a:ext cx="5963234" cy="6091200"/>
          </a:xfrm>
          <a:prstGeom prst="rect">
            <a:avLst/>
          </a:prstGeom>
        </p:spPr>
      </p:pic>
      <p:sp>
        <p:nvSpPr>
          <p:cNvPr id="59" name="TextBox 58">
            <a:extLst>
              <a:ext uri="{FF2B5EF4-FFF2-40B4-BE49-F238E27FC236}">
                <a16:creationId xmlns:a16="http://schemas.microsoft.com/office/drawing/2014/main" id="{576BEED4-F36F-DC17-802F-CB8217A56BFC}"/>
              </a:ext>
            </a:extLst>
          </p:cNvPr>
          <p:cNvSpPr txBox="1"/>
          <p:nvPr/>
        </p:nvSpPr>
        <p:spPr>
          <a:xfrm>
            <a:off x="6986740" y="3580354"/>
            <a:ext cx="5205260" cy="459293"/>
          </a:xfrm>
          <a:prstGeom prst="rect">
            <a:avLst/>
          </a:prstGeom>
          <a:noFill/>
        </p:spPr>
        <p:txBody>
          <a:bodyPr wrap="square" rtlCol="0">
            <a:spAutoFit/>
          </a:bodyPr>
          <a:lstStyle/>
          <a:p>
            <a:pPr algn="just">
              <a:lnSpc>
                <a:spcPct val="150000"/>
              </a:lnSpc>
            </a:pPr>
            <a:r>
              <a:rPr kumimoji="1" lang="en-US" altLang="ko-Kore-KR" dirty="0">
                <a:solidFill>
                  <a:schemeClr val="tx1">
                    <a:lumMod val="65000"/>
                    <a:lumOff val="35000"/>
                  </a:schemeClr>
                </a:solidFill>
              </a:rPr>
              <a:t>✔️ Con &gt; Exp</a:t>
            </a:r>
            <a:r>
              <a:rPr kumimoji="1" lang="en-US" altLang="ko-Kore-KR" b="1" dirty="0">
                <a:solidFill>
                  <a:schemeClr val="tx1">
                    <a:lumMod val="65000"/>
                    <a:lumOff val="35000"/>
                  </a:schemeClr>
                </a:solidFill>
              </a:rPr>
              <a:t>:</a:t>
            </a: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Bpifa2</a:t>
            </a:r>
          </a:p>
        </p:txBody>
      </p:sp>
    </p:spTree>
    <p:extLst>
      <p:ext uri="{BB962C8B-B14F-4D97-AF65-F5344CB8AC3E}">
        <p14:creationId xmlns:p14="http://schemas.microsoft.com/office/powerpoint/2010/main" val="716483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4FA37E0F-3056-BA4C-6C37-4ED14C84668F}"/>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Co-first-authored;</a:t>
            </a:r>
            <a:r>
              <a:rPr lang="ko-KR" altLang="en-US" sz="1400" dirty="0"/>
              <a:t> </a:t>
            </a:r>
            <a:r>
              <a:rPr lang="en-US" altLang="ko-KR" sz="1400" i="1" dirty="0"/>
              <a:t>submitted</a:t>
            </a:r>
            <a:endParaRPr lang="ko-Kore-KR" altLang="en-US" sz="1400" i="1" dirty="0"/>
          </a:p>
        </p:txBody>
      </p:sp>
      <p:sp>
        <p:nvSpPr>
          <p:cNvPr id="6" name="TextBox 5">
            <a:extLst>
              <a:ext uri="{FF2B5EF4-FFF2-40B4-BE49-F238E27FC236}">
                <a16:creationId xmlns:a16="http://schemas.microsoft.com/office/drawing/2014/main" id="{07B4531D-5429-23D3-74C2-FC5E841E1019}"/>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pic>
        <p:nvPicPr>
          <p:cNvPr id="4" name="그림 3">
            <a:extLst>
              <a:ext uri="{FF2B5EF4-FFF2-40B4-BE49-F238E27FC236}">
                <a16:creationId xmlns:a16="http://schemas.microsoft.com/office/drawing/2014/main" id="{2521AD25-B7A4-3396-7CE1-C37098D85154}"/>
              </a:ext>
            </a:extLst>
          </p:cNvPr>
          <p:cNvPicPr>
            <a:picLocks noChangeAspect="1"/>
          </p:cNvPicPr>
          <p:nvPr/>
        </p:nvPicPr>
        <p:blipFill>
          <a:blip r:embed="rId3"/>
          <a:stretch>
            <a:fillRect/>
          </a:stretch>
        </p:blipFill>
        <p:spPr>
          <a:xfrm>
            <a:off x="0" y="766800"/>
            <a:ext cx="5963502" cy="6091200"/>
          </a:xfrm>
          <a:prstGeom prst="rect">
            <a:avLst/>
          </a:prstGeom>
        </p:spPr>
      </p:pic>
      <p:sp>
        <p:nvSpPr>
          <p:cNvPr id="5" name="TextBox 4">
            <a:extLst>
              <a:ext uri="{FF2B5EF4-FFF2-40B4-BE49-F238E27FC236}">
                <a16:creationId xmlns:a16="http://schemas.microsoft.com/office/drawing/2014/main" id="{E6AEC458-C2DA-3B33-5AAD-645CD9C34D5A}"/>
              </a:ext>
            </a:extLst>
          </p:cNvPr>
          <p:cNvSpPr txBox="1"/>
          <p:nvPr/>
        </p:nvSpPr>
        <p:spPr>
          <a:xfrm>
            <a:off x="6986740" y="3580354"/>
            <a:ext cx="5205260" cy="459293"/>
          </a:xfrm>
          <a:prstGeom prst="rect">
            <a:avLst/>
          </a:prstGeom>
          <a:noFill/>
        </p:spPr>
        <p:txBody>
          <a:bodyPr wrap="square" rtlCol="0">
            <a:spAutoFit/>
          </a:bodyPr>
          <a:lstStyle/>
          <a:p>
            <a:pPr algn="just">
              <a:lnSpc>
                <a:spcPct val="150000"/>
              </a:lnSpc>
            </a:pPr>
            <a:r>
              <a:rPr kumimoji="1" lang="en-US" altLang="ko-Kore-KR" dirty="0">
                <a:solidFill>
                  <a:schemeClr val="tx1">
                    <a:lumMod val="65000"/>
                    <a:lumOff val="35000"/>
                  </a:schemeClr>
                </a:solidFill>
              </a:rPr>
              <a:t>✔️ Con &lt; Exp</a:t>
            </a:r>
            <a:r>
              <a:rPr kumimoji="1" lang="en-US" altLang="ko-Kore-KR" b="1" dirty="0">
                <a:solidFill>
                  <a:schemeClr val="tx1">
                    <a:lumMod val="65000"/>
                    <a:lumOff val="35000"/>
                  </a:schemeClr>
                </a:solidFill>
              </a:rPr>
              <a:t>:</a:t>
            </a: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Hba-a1, Hba-a2, </a:t>
            </a:r>
            <a:r>
              <a:rPr kumimoji="1" lang="en-US" altLang="ko-Kore-KR" i="1" dirty="0" err="1">
                <a:solidFill>
                  <a:schemeClr val="tx1">
                    <a:lumMod val="65000"/>
                    <a:lumOff val="35000"/>
                  </a:schemeClr>
                </a:solidFill>
              </a:rPr>
              <a:t>Hbb</a:t>
            </a:r>
            <a:r>
              <a:rPr kumimoji="1" lang="en-US" altLang="ko-Kore-KR" i="1" dirty="0">
                <a:solidFill>
                  <a:schemeClr val="tx1">
                    <a:lumMod val="65000"/>
                    <a:lumOff val="35000"/>
                  </a:schemeClr>
                </a:solidFill>
              </a:rPr>
              <a:t>-bs, </a:t>
            </a:r>
            <a:r>
              <a:rPr kumimoji="1" lang="en-US" altLang="ko-Kore-KR" i="1" dirty="0" err="1">
                <a:solidFill>
                  <a:schemeClr val="tx1">
                    <a:lumMod val="65000"/>
                    <a:lumOff val="35000"/>
                  </a:schemeClr>
                </a:solidFill>
              </a:rPr>
              <a:t>Hbb-bt</a:t>
            </a:r>
            <a:endParaRPr kumimoji="1" lang="en-US" altLang="ko-Kore-KR" i="1" dirty="0">
              <a:solidFill>
                <a:schemeClr val="tx1">
                  <a:lumMod val="65000"/>
                  <a:lumOff val="35000"/>
                </a:schemeClr>
              </a:solidFill>
            </a:endParaRPr>
          </a:p>
        </p:txBody>
      </p:sp>
    </p:spTree>
    <p:extLst>
      <p:ext uri="{BB962C8B-B14F-4D97-AF65-F5344CB8AC3E}">
        <p14:creationId xmlns:p14="http://schemas.microsoft.com/office/powerpoint/2010/main" val="3412616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4FA37E0F-3056-BA4C-6C37-4ED14C84668F}"/>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Co-first-authored;</a:t>
            </a:r>
            <a:r>
              <a:rPr lang="ko-KR" altLang="en-US" sz="1400" dirty="0"/>
              <a:t> </a:t>
            </a:r>
            <a:r>
              <a:rPr lang="en-US" altLang="ko-KR" sz="1400" i="1" dirty="0"/>
              <a:t>submitted</a:t>
            </a:r>
            <a:endParaRPr lang="ko-Kore-KR" altLang="en-US" sz="1400" i="1" dirty="0"/>
          </a:p>
        </p:txBody>
      </p:sp>
      <p:sp>
        <p:nvSpPr>
          <p:cNvPr id="6" name="TextBox 5">
            <a:extLst>
              <a:ext uri="{FF2B5EF4-FFF2-40B4-BE49-F238E27FC236}">
                <a16:creationId xmlns:a16="http://schemas.microsoft.com/office/drawing/2014/main" id="{07B4531D-5429-23D3-74C2-FC5E841E1019}"/>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grpSp>
        <p:nvGrpSpPr>
          <p:cNvPr id="11" name="그룹 10">
            <a:extLst>
              <a:ext uri="{FF2B5EF4-FFF2-40B4-BE49-F238E27FC236}">
                <a16:creationId xmlns:a16="http://schemas.microsoft.com/office/drawing/2014/main" id="{C00B665A-A211-9ABF-B94A-13316B1B2904}"/>
              </a:ext>
            </a:extLst>
          </p:cNvPr>
          <p:cNvGrpSpPr/>
          <p:nvPr/>
        </p:nvGrpSpPr>
        <p:grpSpPr>
          <a:xfrm>
            <a:off x="0" y="2116667"/>
            <a:ext cx="12192000" cy="3386667"/>
            <a:chOff x="0" y="2000250"/>
            <a:chExt cx="10287000" cy="2857500"/>
          </a:xfrm>
        </p:grpSpPr>
        <p:pic>
          <p:nvPicPr>
            <p:cNvPr id="9" name="그림 8">
              <a:extLst>
                <a:ext uri="{FF2B5EF4-FFF2-40B4-BE49-F238E27FC236}">
                  <a16:creationId xmlns:a16="http://schemas.microsoft.com/office/drawing/2014/main" id="{96653820-04A0-B388-A9D8-779248A136C6}"/>
                </a:ext>
              </a:extLst>
            </p:cNvPr>
            <p:cNvPicPr>
              <a:picLocks noChangeAspect="1"/>
            </p:cNvPicPr>
            <p:nvPr/>
          </p:nvPicPr>
          <p:blipFill>
            <a:blip r:embed="rId3"/>
            <a:stretch>
              <a:fillRect/>
            </a:stretch>
          </p:blipFill>
          <p:spPr>
            <a:xfrm>
              <a:off x="0" y="2000250"/>
              <a:ext cx="6858000" cy="2857500"/>
            </a:xfrm>
            <a:prstGeom prst="rect">
              <a:avLst/>
            </a:prstGeom>
          </p:spPr>
        </p:pic>
        <p:pic>
          <p:nvPicPr>
            <p:cNvPr id="10" name="그림 9">
              <a:extLst>
                <a:ext uri="{FF2B5EF4-FFF2-40B4-BE49-F238E27FC236}">
                  <a16:creationId xmlns:a16="http://schemas.microsoft.com/office/drawing/2014/main" id="{628FCB2B-C332-5F81-2A1C-F3AAC7522F54}"/>
                </a:ext>
              </a:extLst>
            </p:cNvPr>
            <p:cNvPicPr>
              <a:picLocks noChangeAspect="1"/>
            </p:cNvPicPr>
            <p:nvPr/>
          </p:nvPicPr>
          <p:blipFill>
            <a:blip r:embed="rId4"/>
            <a:stretch>
              <a:fillRect/>
            </a:stretch>
          </p:blipFill>
          <p:spPr>
            <a:xfrm>
              <a:off x="6858000" y="2000250"/>
              <a:ext cx="3429000" cy="2857500"/>
            </a:xfrm>
            <a:prstGeom prst="rect">
              <a:avLst/>
            </a:prstGeom>
          </p:spPr>
        </p:pic>
      </p:grpSp>
    </p:spTree>
    <p:extLst>
      <p:ext uri="{BB962C8B-B14F-4D97-AF65-F5344CB8AC3E}">
        <p14:creationId xmlns:p14="http://schemas.microsoft.com/office/powerpoint/2010/main" val="3988033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4FA37E0F-3056-BA4C-6C37-4ED14C84668F}"/>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Co-first-authored;</a:t>
            </a:r>
            <a:r>
              <a:rPr lang="ko-KR" altLang="en-US" sz="1400" dirty="0"/>
              <a:t> </a:t>
            </a:r>
            <a:r>
              <a:rPr lang="en-US" altLang="ko-KR" sz="1400" i="1" dirty="0"/>
              <a:t>submitted</a:t>
            </a:r>
            <a:endParaRPr lang="ko-Kore-KR" altLang="en-US" sz="1400" i="1" dirty="0"/>
          </a:p>
        </p:txBody>
      </p:sp>
      <p:sp>
        <p:nvSpPr>
          <p:cNvPr id="6" name="TextBox 5">
            <a:extLst>
              <a:ext uri="{FF2B5EF4-FFF2-40B4-BE49-F238E27FC236}">
                <a16:creationId xmlns:a16="http://schemas.microsoft.com/office/drawing/2014/main" id="{07B4531D-5429-23D3-74C2-FC5E841E1019}"/>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grpSp>
        <p:nvGrpSpPr>
          <p:cNvPr id="17" name="그룹 16">
            <a:extLst>
              <a:ext uri="{FF2B5EF4-FFF2-40B4-BE49-F238E27FC236}">
                <a16:creationId xmlns:a16="http://schemas.microsoft.com/office/drawing/2014/main" id="{9AC6F192-9B4F-DF74-FA1F-51E93AD36E56}"/>
              </a:ext>
            </a:extLst>
          </p:cNvPr>
          <p:cNvGrpSpPr/>
          <p:nvPr/>
        </p:nvGrpSpPr>
        <p:grpSpPr>
          <a:xfrm>
            <a:off x="1635902" y="896966"/>
            <a:ext cx="8920196" cy="5582578"/>
            <a:chOff x="2762250" y="1211292"/>
            <a:chExt cx="6870700" cy="4299930"/>
          </a:xfrm>
        </p:grpSpPr>
        <p:pic>
          <p:nvPicPr>
            <p:cNvPr id="4" name="그림 3">
              <a:extLst>
                <a:ext uri="{FF2B5EF4-FFF2-40B4-BE49-F238E27FC236}">
                  <a16:creationId xmlns:a16="http://schemas.microsoft.com/office/drawing/2014/main" id="{CFD8FF08-9D43-30FC-ADDB-8865FBA399C6}"/>
                </a:ext>
              </a:extLst>
            </p:cNvPr>
            <p:cNvPicPr>
              <a:picLocks noChangeAspect="1"/>
            </p:cNvPicPr>
            <p:nvPr/>
          </p:nvPicPr>
          <p:blipFill>
            <a:blip r:embed="rId3"/>
            <a:stretch>
              <a:fillRect/>
            </a:stretch>
          </p:blipFill>
          <p:spPr>
            <a:xfrm>
              <a:off x="2762250" y="1211292"/>
              <a:ext cx="6870700" cy="2394930"/>
            </a:xfrm>
            <a:prstGeom prst="rect">
              <a:avLst/>
            </a:prstGeom>
          </p:spPr>
        </p:pic>
        <p:pic>
          <p:nvPicPr>
            <p:cNvPr id="16" name="그림 15">
              <a:extLst>
                <a:ext uri="{FF2B5EF4-FFF2-40B4-BE49-F238E27FC236}">
                  <a16:creationId xmlns:a16="http://schemas.microsoft.com/office/drawing/2014/main" id="{B4280ACD-7C60-0C8D-FC9C-36D28B00FED9}"/>
                </a:ext>
              </a:extLst>
            </p:cNvPr>
            <p:cNvPicPr>
              <a:picLocks noChangeAspect="1"/>
            </p:cNvPicPr>
            <p:nvPr/>
          </p:nvPicPr>
          <p:blipFill>
            <a:blip r:embed="rId4"/>
            <a:stretch>
              <a:fillRect/>
            </a:stretch>
          </p:blipFill>
          <p:spPr>
            <a:xfrm>
              <a:off x="2762250" y="3606222"/>
              <a:ext cx="6870700" cy="1905000"/>
            </a:xfrm>
            <a:prstGeom prst="rect">
              <a:avLst/>
            </a:prstGeom>
          </p:spPr>
        </p:pic>
      </p:grpSp>
    </p:spTree>
    <p:extLst>
      <p:ext uri="{BB962C8B-B14F-4D97-AF65-F5344CB8AC3E}">
        <p14:creationId xmlns:p14="http://schemas.microsoft.com/office/powerpoint/2010/main" val="272376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a:xfrm>
            <a:off x="202769" y="129506"/>
            <a:ext cx="11668101" cy="461735"/>
          </a:xfrm>
        </p:spPr>
        <p:txBody>
          <a:bodyPr/>
          <a:lstStyle/>
          <a:p>
            <a:r>
              <a:rPr lang="en-US" altLang="ko-KR" dirty="0"/>
              <a:t>ST-based Label-Free Assessment Method for Cell Therapy</a:t>
            </a:r>
            <a:endParaRPr lang="ko-KR" altLang="en-US" dirty="0"/>
          </a:p>
        </p:txBody>
      </p:sp>
      <p:sp>
        <p:nvSpPr>
          <p:cNvPr id="4" name="TextBox 3">
            <a:extLst>
              <a:ext uri="{FF2B5EF4-FFF2-40B4-BE49-F238E27FC236}">
                <a16:creationId xmlns:a16="http://schemas.microsoft.com/office/drawing/2014/main" id="{52C12A7F-F820-B5E4-A563-90F14656CF6C}"/>
              </a:ext>
            </a:extLst>
          </p:cNvPr>
          <p:cNvSpPr txBox="1"/>
          <p:nvPr/>
        </p:nvSpPr>
        <p:spPr>
          <a:xfrm>
            <a:off x="10301739" y="771125"/>
            <a:ext cx="189026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Front Matter</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pic>
        <p:nvPicPr>
          <p:cNvPr id="10" name="그림 9" descr="텍스트, 스크린샷, 폰트이(가) 표시된 사진&#10;&#10;자동 생성된 설명">
            <a:extLst>
              <a:ext uri="{FF2B5EF4-FFF2-40B4-BE49-F238E27FC236}">
                <a16:creationId xmlns:a16="http://schemas.microsoft.com/office/drawing/2014/main" id="{D893ADCC-9DEE-858C-30F2-6612C842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65" y="1426939"/>
            <a:ext cx="11870870" cy="5092005"/>
          </a:xfrm>
          <a:prstGeom prst="rect">
            <a:avLst/>
          </a:prstGeom>
        </p:spPr>
      </p:pic>
    </p:spTree>
    <p:extLst>
      <p:ext uri="{BB962C8B-B14F-4D97-AF65-F5344CB8AC3E}">
        <p14:creationId xmlns:p14="http://schemas.microsoft.com/office/powerpoint/2010/main" val="23001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4FA37E0F-3056-BA4C-6C37-4ED14C84668F}"/>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Co-first-authored;</a:t>
            </a:r>
            <a:r>
              <a:rPr lang="ko-KR" altLang="en-US" sz="1400" dirty="0"/>
              <a:t> </a:t>
            </a:r>
            <a:r>
              <a:rPr lang="en-US" altLang="ko-KR" sz="1400" i="1" dirty="0"/>
              <a:t>submitted</a:t>
            </a:r>
            <a:endParaRPr lang="ko-Kore-KR" altLang="en-US" sz="1400" i="1" dirty="0"/>
          </a:p>
        </p:txBody>
      </p:sp>
      <p:sp>
        <p:nvSpPr>
          <p:cNvPr id="6" name="TextBox 5">
            <a:extLst>
              <a:ext uri="{FF2B5EF4-FFF2-40B4-BE49-F238E27FC236}">
                <a16:creationId xmlns:a16="http://schemas.microsoft.com/office/drawing/2014/main" id="{07B4531D-5429-23D3-74C2-FC5E841E1019}"/>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grpSp>
        <p:nvGrpSpPr>
          <p:cNvPr id="13" name="그룹 12">
            <a:extLst>
              <a:ext uri="{FF2B5EF4-FFF2-40B4-BE49-F238E27FC236}">
                <a16:creationId xmlns:a16="http://schemas.microsoft.com/office/drawing/2014/main" id="{E15767AD-B7CD-CD1E-8273-5A6A19846376}"/>
              </a:ext>
            </a:extLst>
          </p:cNvPr>
          <p:cNvGrpSpPr/>
          <p:nvPr/>
        </p:nvGrpSpPr>
        <p:grpSpPr>
          <a:xfrm>
            <a:off x="209420" y="1833354"/>
            <a:ext cx="11661450" cy="3953293"/>
            <a:chOff x="209420" y="1607385"/>
            <a:chExt cx="11661450" cy="3953293"/>
          </a:xfrm>
        </p:grpSpPr>
        <p:sp>
          <p:nvSpPr>
            <p:cNvPr id="4" name="TextBox 3">
              <a:extLst>
                <a:ext uri="{FF2B5EF4-FFF2-40B4-BE49-F238E27FC236}">
                  <a16:creationId xmlns:a16="http://schemas.microsoft.com/office/drawing/2014/main" id="{54E8C819-6244-D9BA-5FCE-700B169E9D88}"/>
                </a:ext>
              </a:extLst>
            </p:cNvPr>
            <p:cNvSpPr txBox="1"/>
            <p:nvPr/>
          </p:nvSpPr>
          <p:spPr>
            <a:xfrm>
              <a:off x="209421" y="2007495"/>
              <a:ext cx="11661449" cy="1287468"/>
            </a:xfrm>
            <a:prstGeom prst="rect">
              <a:avLst/>
            </a:prstGeom>
            <a:noFill/>
          </p:spPr>
          <p:txBody>
            <a:bodyPr wrap="square" rtlCol="0">
              <a:spAutoFit/>
            </a:bodyPr>
            <a:lstStyle/>
            <a:p>
              <a:pPr algn="just">
                <a:lnSpc>
                  <a:spcPct val="150000"/>
                </a:lnSpc>
              </a:pPr>
              <a:r>
                <a:rPr kumimoji="1" lang="en-US" altLang="ko-Kore-KR" dirty="0">
                  <a:solidFill>
                    <a:schemeClr val="tx1">
                      <a:lumMod val="65000"/>
                      <a:lumOff val="35000"/>
                    </a:schemeClr>
                  </a:solidFill>
                </a:rPr>
                <a:t>✔️ </a:t>
              </a:r>
              <a:r>
                <a:rPr kumimoji="1" lang="en-US" altLang="ko-Kore-KR" i="1" dirty="0" err="1">
                  <a:solidFill>
                    <a:schemeClr val="tx1">
                      <a:lumMod val="65000"/>
                      <a:lumOff val="35000"/>
                    </a:schemeClr>
                  </a:solidFill>
                </a:rPr>
                <a:t>Apoe</a:t>
              </a: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Col1a1</a:t>
              </a:r>
              <a:r>
                <a:rPr kumimoji="1" lang="en-US" altLang="ko-Kore-KR" dirty="0">
                  <a:solidFill>
                    <a:schemeClr val="tx1">
                      <a:lumMod val="65000"/>
                      <a:lumOff val="35000"/>
                    </a:schemeClr>
                  </a:solidFill>
                </a:rPr>
                <a:t>, and </a:t>
              </a:r>
              <a:r>
                <a:rPr kumimoji="1" lang="en-US" altLang="ko-Kore-KR" i="1" dirty="0" err="1">
                  <a:solidFill>
                    <a:schemeClr val="tx1">
                      <a:lumMod val="65000"/>
                      <a:lumOff val="35000"/>
                    </a:schemeClr>
                  </a:solidFill>
                </a:rPr>
                <a:t>Hnrnpab</a:t>
              </a:r>
              <a:r>
                <a:rPr kumimoji="1" lang="en-US" altLang="ko-Kore-KR" dirty="0">
                  <a:solidFill>
                    <a:schemeClr val="tx1">
                      <a:lumMod val="65000"/>
                      <a:lumOff val="35000"/>
                    </a:schemeClr>
                  </a:solidFill>
                </a:rPr>
                <a:t> are up-regulated in mouse endothelial spots.</a:t>
              </a:r>
            </a:p>
            <a:p>
              <a:pPr algn="just">
                <a:lnSpc>
                  <a:spcPct val="150000"/>
                </a:lnSpc>
              </a:pP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mt-Co2</a:t>
              </a: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Lcn2</a:t>
              </a: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Gm42418</a:t>
              </a: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Chil1</a:t>
              </a: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Scd1</a:t>
              </a:r>
              <a:r>
                <a:rPr kumimoji="1" lang="en-US" altLang="ko-Kore-KR" dirty="0">
                  <a:solidFill>
                    <a:schemeClr val="tx1">
                      <a:lumMod val="65000"/>
                      <a:lumOff val="35000"/>
                    </a:schemeClr>
                  </a:solidFill>
                </a:rPr>
                <a:t>, </a:t>
              </a:r>
              <a:r>
                <a:rPr kumimoji="1" lang="en-US" altLang="ko-Kore-KR" i="1" dirty="0">
                  <a:solidFill>
                    <a:schemeClr val="tx1">
                      <a:lumMod val="65000"/>
                      <a:lumOff val="35000"/>
                    </a:schemeClr>
                  </a:solidFill>
                </a:rPr>
                <a:t>mt-Nd1</a:t>
              </a:r>
              <a:r>
                <a:rPr kumimoji="1" lang="en-US" altLang="ko-Kore-KR" dirty="0">
                  <a:solidFill>
                    <a:schemeClr val="tx1">
                      <a:lumMod val="65000"/>
                      <a:lumOff val="35000"/>
                    </a:schemeClr>
                  </a:solidFill>
                </a:rPr>
                <a:t>, and </a:t>
              </a:r>
              <a:r>
                <a:rPr kumimoji="1" lang="en-US" altLang="ko-Kore-KR" i="1" dirty="0">
                  <a:solidFill>
                    <a:schemeClr val="tx1">
                      <a:lumMod val="65000"/>
                      <a:lumOff val="35000"/>
                    </a:schemeClr>
                  </a:solidFill>
                </a:rPr>
                <a:t>mt-Nd2</a:t>
              </a:r>
              <a:r>
                <a:rPr kumimoji="1" lang="en-US" altLang="ko-Kore-KR" dirty="0">
                  <a:solidFill>
                    <a:schemeClr val="tx1">
                      <a:lumMod val="65000"/>
                      <a:lumOff val="35000"/>
                    </a:schemeClr>
                  </a:solidFill>
                </a:rPr>
                <a:t>, along with 43 human genes are up-regulated in </a:t>
              </a:r>
            </a:p>
            <a:p>
              <a:pPr algn="just">
                <a:lnSpc>
                  <a:spcPct val="150000"/>
                </a:lnSpc>
              </a:pPr>
              <a:r>
                <a:rPr kumimoji="1" lang="en-US" altLang="ko-Kore-KR" dirty="0">
                  <a:solidFill>
                    <a:schemeClr val="tx1">
                      <a:lumMod val="65000"/>
                      <a:lumOff val="35000"/>
                    </a:schemeClr>
                  </a:solidFill>
                </a:rPr>
                <a:t>    human endothelial spots.</a:t>
              </a:r>
            </a:p>
          </p:txBody>
        </p:sp>
        <p:sp>
          <p:nvSpPr>
            <p:cNvPr id="5" name="TextBox 4">
              <a:extLst>
                <a:ext uri="{FF2B5EF4-FFF2-40B4-BE49-F238E27FC236}">
                  <a16:creationId xmlns:a16="http://schemas.microsoft.com/office/drawing/2014/main" id="{10B0138B-3EF0-2EB9-539D-8CEEC05132FE}"/>
                </a:ext>
              </a:extLst>
            </p:cNvPr>
            <p:cNvSpPr txBox="1"/>
            <p:nvPr/>
          </p:nvSpPr>
          <p:spPr>
            <a:xfrm>
              <a:off x="209421" y="1607385"/>
              <a:ext cx="4799712" cy="400110"/>
            </a:xfrm>
            <a:prstGeom prst="rect">
              <a:avLst/>
            </a:prstGeom>
            <a:noFill/>
          </p:spPr>
          <p:txBody>
            <a:bodyPr wrap="none" rtlCol="0">
              <a:spAutoFit/>
            </a:bodyPr>
            <a:lstStyle/>
            <a:p>
              <a:pPr algn="just"/>
              <a:r>
                <a:rPr kumimoji="1" lang="en-US" altLang="ko-Kore-KR" sz="2000" dirty="0">
                  <a:solidFill>
                    <a:schemeClr val="tx1">
                      <a:lumMod val="65000"/>
                      <a:lumOff val="35000"/>
                    </a:schemeClr>
                  </a:solidFill>
                </a:rPr>
                <a:t>❗️ </a:t>
              </a:r>
              <a:r>
                <a:rPr kumimoji="1" lang="en-US" altLang="ko-Kore-KR" sz="2000" b="1" dirty="0">
                  <a:solidFill>
                    <a:schemeClr val="tx1">
                      <a:lumMod val="65000"/>
                      <a:lumOff val="35000"/>
                    </a:schemeClr>
                  </a:solidFill>
                </a:rPr>
                <a:t>Mouse vs Human endothelial spots</a:t>
              </a:r>
              <a:endParaRPr kumimoji="1" lang="ko-Kore-KR" altLang="en-US" sz="2000" dirty="0">
                <a:solidFill>
                  <a:schemeClr val="tx1">
                    <a:lumMod val="65000"/>
                    <a:lumOff val="35000"/>
                  </a:schemeClr>
                </a:solidFill>
              </a:endParaRPr>
            </a:p>
          </p:txBody>
        </p:sp>
        <p:sp>
          <p:nvSpPr>
            <p:cNvPr id="7" name="TextBox 6">
              <a:extLst>
                <a:ext uri="{FF2B5EF4-FFF2-40B4-BE49-F238E27FC236}">
                  <a16:creationId xmlns:a16="http://schemas.microsoft.com/office/drawing/2014/main" id="{2D3AB77C-22BC-C0BA-9508-6705BF6D8B7D}"/>
                </a:ext>
              </a:extLst>
            </p:cNvPr>
            <p:cNvSpPr txBox="1"/>
            <p:nvPr/>
          </p:nvSpPr>
          <p:spPr>
            <a:xfrm>
              <a:off x="209421" y="3865983"/>
              <a:ext cx="1181734" cy="400110"/>
            </a:xfrm>
            <a:prstGeom prst="rect">
              <a:avLst/>
            </a:prstGeom>
            <a:noFill/>
          </p:spPr>
          <p:txBody>
            <a:bodyPr wrap="none" rtlCol="0">
              <a:spAutoFit/>
            </a:bodyPr>
            <a:lstStyle/>
            <a:p>
              <a:pPr algn="just"/>
              <a:r>
                <a:rPr kumimoji="1" lang="en-US" altLang="ko-Kore-KR" sz="2000" dirty="0">
                  <a:solidFill>
                    <a:schemeClr val="tx1">
                      <a:lumMod val="65000"/>
                      <a:lumOff val="35000"/>
                    </a:schemeClr>
                  </a:solidFill>
                </a:rPr>
                <a:t>❗️ </a:t>
              </a:r>
              <a:r>
                <a:rPr kumimoji="1" lang="en-US" altLang="ko-Kore-KR" sz="2000" b="1" i="1" dirty="0">
                  <a:solidFill>
                    <a:schemeClr val="tx1">
                      <a:lumMod val="65000"/>
                      <a:lumOff val="35000"/>
                    </a:schemeClr>
                  </a:solidFill>
                </a:rPr>
                <a:t>Lcn2</a:t>
              </a:r>
              <a:r>
                <a:rPr kumimoji="1" lang="en-US" altLang="ko-Kore-KR" sz="2000" dirty="0">
                  <a:solidFill>
                    <a:schemeClr val="tx1">
                      <a:lumMod val="65000"/>
                      <a:lumOff val="35000"/>
                    </a:schemeClr>
                  </a:solidFill>
                </a:rPr>
                <a:t> </a:t>
              </a:r>
              <a:endParaRPr kumimoji="1" lang="ko-Kore-KR" altLang="en-US" sz="2000" dirty="0">
                <a:solidFill>
                  <a:schemeClr val="tx1">
                    <a:lumMod val="65000"/>
                    <a:lumOff val="35000"/>
                  </a:schemeClr>
                </a:solidFill>
              </a:endParaRPr>
            </a:p>
          </p:txBody>
        </p:sp>
        <p:sp>
          <p:nvSpPr>
            <p:cNvPr id="12" name="TextBox 11">
              <a:extLst>
                <a:ext uri="{FF2B5EF4-FFF2-40B4-BE49-F238E27FC236}">
                  <a16:creationId xmlns:a16="http://schemas.microsoft.com/office/drawing/2014/main" id="{006B18AE-DE86-F4FF-C595-4F75DA5CE4C9}"/>
                </a:ext>
              </a:extLst>
            </p:cNvPr>
            <p:cNvSpPr txBox="1"/>
            <p:nvPr/>
          </p:nvSpPr>
          <p:spPr>
            <a:xfrm>
              <a:off x="209420" y="4266093"/>
              <a:ext cx="11288673" cy="1294585"/>
            </a:xfrm>
            <a:prstGeom prst="rect">
              <a:avLst/>
            </a:prstGeom>
            <a:noFill/>
          </p:spPr>
          <p:txBody>
            <a:bodyPr wrap="square">
              <a:spAutoFit/>
            </a:bodyPr>
            <a:lstStyle/>
            <a:p>
              <a:pPr algn="just">
                <a:lnSpc>
                  <a:spcPct val="150000"/>
                </a:lnSpc>
              </a:pPr>
              <a:r>
                <a:rPr kumimoji="1" lang="en-US" altLang="ko-Kore-KR" dirty="0">
                  <a:solidFill>
                    <a:schemeClr val="tx1">
                      <a:lumMod val="65000"/>
                      <a:lumOff val="35000"/>
                    </a:schemeClr>
                  </a:solidFill>
                </a:rPr>
                <a:t>✔️ SEGs ∩</a:t>
              </a:r>
              <a:r>
                <a:rPr kumimoji="1" lang="ko-KR" altLang="en-US" dirty="0">
                  <a:solidFill>
                    <a:schemeClr val="tx1">
                      <a:lumMod val="65000"/>
                      <a:lumOff val="35000"/>
                    </a:schemeClr>
                  </a:solidFill>
                </a:rPr>
                <a:t> </a:t>
              </a:r>
              <a:r>
                <a:rPr kumimoji="1" lang="en-US" altLang="ko-KR" dirty="0">
                  <a:solidFill>
                    <a:schemeClr val="tx1">
                      <a:lumMod val="65000"/>
                      <a:lumOff val="35000"/>
                    </a:schemeClr>
                  </a:solidFill>
                </a:rPr>
                <a:t>SAGs </a:t>
              </a:r>
              <a:r>
                <a:rPr kumimoji="1" lang="en-US" altLang="ko-Kore-KR" dirty="0">
                  <a:solidFill>
                    <a:schemeClr val="tx1">
                      <a:lumMod val="65000"/>
                      <a:lumOff val="35000"/>
                    </a:schemeClr>
                  </a:solidFill>
                </a:rPr>
                <a:t>∩ Genes enriched in human endothelial spots</a:t>
              </a:r>
              <a:r>
                <a:rPr kumimoji="1" lang="en-US" altLang="ko-KR" dirty="0">
                  <a:solidFill>
                    <a:schemeClr val="tx1">
                      <a:lumMod val="65000"/>
                      <a:lumOff val="35000"/>
                    </a:schemeClr>
                  </a:solidFill>
                </a:rPr>
                <a:t> = </a:t>
              </a:r>
              <a:r>
                <a:rPr kumimoji="1" lang="en-US" altLang="ko-KR" b="1" i="1" u="sng" dirty="0">
                  <a:solidFill>
                    <a:schemeClr val="tx1">
                      <a:lumMod val="65000"/>
                      <a:lumOff val="35000"/>
                    </a:schemeClr>
                  </a:solidFill>
                </a:rPr>
                <a:t>Lcn2</a:t>
              </a:r>
              <a:endParaRPr kumimoji="1" lang="en-US" altLang="ko-KR" b="1" u="sng" dirty="0">
                <a:solidFill>
                  <a:schemeClr val="tx1">
                    <a:lumMod val="65000"/>
                    <a:lumOff val="35000"/>
                  </a:schemeClr>
                </a:solidFill>
              </a:endParaRPr>
            </a:p>
            <a:p>
              <a:pPr algn="just">
                <a:lnSpc>
                  <a:spcPct val="150000"/>
                </a:lnSpc>
              </a:pPr>
              <a:r>
                <a:rPr kumimoji="1" lang="en-US" altLang="ko-Kore-KR" dirty="0">
                  <a:solidFill>
                    <a:schemeClr val="tx1">
                      <a:lumMod val="65000"/>
                      <a:lumOff val="35000"/>
                    </a:schemeClr>
                  </a:solidFill>
                </a:rPr>
                <a:t>✔️ </a:t>
              </a:r>
              <a:r>
                <a:rPr kumimoji="1" lang="en-US" altLang="ko-KR" i="1" dirty="0">
                  <a:solidFill>
                    <a:schemeClr val="tx1">
                      <a:lumMod val="65000"/>
                      <a:lumOff val="35000"/>
                    </a:schemeClr>
                  </a:solidFill>
                </a:rPr>
                <a:t>Lcn2</a:t>
              </a:r>
              <a:r>
                <a:rPr kumimoji="1" lang="en-US" altLang="ko-Kore-KR" dirty="0">
                  <a:solidFill>
                    <a:schemeClr val="tx1">
                      <a:lumMod val="65000"/>
                      <a:lumOff val="35000"/>
                    </a:schemeClr>
                  </a:solidFill>
                </a:rPr>
                <a:t> is a marker gene for luminal epithelial cells in the mammary gland and </a:t>
              </a:r>
              <a:r>
                <a:rPr kumimoji="1" lang="en-US" altLang="ko-Kore-KR" u="sng" dirty="0">
                  <a:solidFill>
                    <a:schemeClr val="tx1">
                      <a:lumMod val="65000"/>
                      <a:lumOff val="35000"/>
                    </a:schemeClr>
                  </a:solidFill>
                </a:rPr>
                <a:t>goblet cells</a:t>
              </a:r>
              <a:r>
                <a:rPr kumimoji="1" lang="en-US" altLang="ko-Kore-KR" dirty="0">
                  <a:solidFill>
                    <a:schemeClr val="tx1">
                      <a:lumMod val="65000"/>
                      <a:lumOff val="35000"/>
                    </a:schemeClr>
                  </a:solidFill>
                </a:rPr>
                <a:t> in the trachea.</a:t>
              </a:r>
            </a:p>
            <a:p>
              <a:pPr algn="just">
                <a:lnSpc>
                  <a:spcPct val="150000"/>
                </a:lnSpc>
              </a:pPr>
              <a:r>
                <a:rPr kumimoji="1" lang="en-US" altLang="ko-Kore-KR" dirty="0">
                  <a:solidFill>
                    <a:schemeClr val="tx1">
                      <a:lumMod val="65000"/>
                      <a:lumOff val="35000"/>
                    </a:schemeClr>
                  </a:solidFill>
                </a:rPr>
                <a:t>✔️ </a:t>
              </a:r>
              <a:r>
                <a:rPr kumimoji="1" lang="en-US" altLang="ko-KR" i="1" dirty="0">
                  <a:solidFill>
                    <a:schemeClr val="tx1">
                      <a:lumMod val="65000"/>
                      <a:lumOff val="35000"/>
                    </a:schemeClr>
                  </a:solidFill>
                </a:rPr>
                <a:t>Lcn2 </a:t>
              </a:r>
              <a:r>
                <a:rPr kumimoji="1" lang="en-US" altLang="ko-KR" dirty="0">
                  <a:solidFill>
                    <a:schemeClr val="tx1">
                      <a:lumMod val="65000"/>
                      <a:lumOff val="35000"/>
                    </a:schemeClr>
                  </a:solidFill>
                </a:rPr>
                <a:t>expression may be triggered by </a:t>
              </a:r>
              <a:r>
                <a:rPr kumimoji="1" lang="en-US" altLang="ko-KR" dirty="0" err="1">
                  <a:solidFill>
                    <a:schemeClr val="tx1">
                      <a:lumMod val="65000"/>
                      <a:lumOff val="35000"/>
                    </a:schemeClr>
                  </a:solidFill>
                </a:rPr>
                <a:t>hMSCs</a:t>
              </a:r>
              <a:r>
                <a:rPr kumimoji="1" lang="en-US" altLang="ko-KR" dirty="0">
                  <a:solidFill>
                    <a:schemeClr val="tx1">
                      <a:lumMod val="65000"/>
                      <a:lumOff val="35000"/>
                    </a:schemeClr>
                  </a:solidFill>
                </a:rPr>
                <a:t> (</a:t>
              </a:r>
              <a:r>
                <a:rPr kumimoji="1" lang="en-US" altLang="ko-KR" b="1" dirty="0">
                  <a:solidFill>
                    <a:schemeClr val="tx1">
                      <a:lumMod val="65000"/>
                      <a:lumOff val="35000"/>
                    </a:schemeClr>
                  </a:solidFill>
                </a:rPr>
                <a:t>∵</a:t>
              </a:r>
              <a:r>
                <a:rPr kumimoji="1" lang="en-US" altLang="ko-KR" dirty="0">
                  <a:solidFill>
                    <a:schemeClr val="tx1">
                      <a:lumMod val="65000"/>
                      <a:lumOff val="35000"/>
                    </a:schemeClr>
                  </a:solidFill>
                </a:rPr>
                <a:t> SEGs) and endothelial cells (</a:t>
              </a:r>
              <a:r>
                <a:rPr kumimoji="1" lang="en-US" altLang="ko-KR" b="1" dirty="0">
                  <a:solidFill>
                    <a:schemeClr val="tx1">
                      <a:lumMod val="65000"/>
                      <a:lumOff val="35000"/>
                    </a:schemeClr>
                  </a:solidFill>
                </a:rPr>
                <a:t>∵</a:t>
              </a:r>
              <a:r>
                <a:rPr kumimoji="1" lang="en-US" altLang="ko-KR" dirty="0">
                  <a:solidFill>
                    <a:schemeClr val="tx1">
                      <a:lumMod val="65000"/>
                      <a:lumOff val="35000"/>
                    </a:schemeClr>
                  </a:solidFill>
                </a:rPr>
                <a:t> human-mouse interaction).</a:t>
              </a:r>
              <a:endParaRPr kumimoji="1" lang="en-US" altLang="ko-Kore-KR" dirty="0">
                <a:solidFill>
                  <a:schemeClr val="tx1">
                    <a:lumMod val="65000"/>
                    <a:lumOff val="35000"/>
                  </a:schemeClr>
                </a:solidFill>
              </a:endParaRPr>
            </a:p>
          </p:txBody>
        </p:sp>
      </p:grpSp>
    </p:spTree>
    <p:extLst>
      <p:ext uri="{BB962C8B-B14F-4D97-AF65-F5344CB8AC3E}">
        <p14:creationId xmlns:p14="http://schemas.microsoft.com/office/powerpoint/2010/main" val="3105417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4FA37E0F-3056-BA4C-6C37-4ED14C84668F}"/>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Co-first-authored;</a:t>
            </a:r>
            <a:r>
              <a:rPr lang="ko-KR" altLang="en-US" sz="1400" dirty="0"/>
              <a:t> </a:t>
            </a:r>
            <a:r>
              <a:rPr lang="en-US" altLang="ko-KR" sz="1400" i="1" dirty="0"/>
              <a:t>submitted</a:t>
            </a:r>
            <a:endParaRPr lang="ko-Kore-KR" altLang="en-US" sz="1400" i="1" dirty="0"/>
          </a:p>
        </p:txBody>
      </p:sp>
      <p:sp>
        <p:nvSpPr>
          <p:cNvPr id="6" name="TextBox 5">
            <a:extLst>
              <a:ext uri="{FF2B5EF4-FFF2-40B4-BE49-F238E27FC236}">
                <a16:creationId xmlns:a16="http://schemas.microsoft.com/office/drawing/2014/main" id="{07B4531D-5429-23D3-74C2-FC5E841E1019}"/>
              </a:ext>
            </a:extLst>
          </p:cNvPr>
          <p:cNvSpPr txBox="1"/>
          <p:nvPr/>
        </p:nvSpPr>
        <p:spPr>
          <a:xfrm>
            <a:off x="10391507" y="771125"/>
            <a:ext cx="1800493"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Conclusion</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sp>
        <p:nvSpPr>
          <p:cNvPr id="5" name="TextBox 4">
            <a:extLst>
              <a:ext uri="{FF2B5EF4-FFF2-40B4-BE49-F238E27FC236}">
                <a16:creationId xmlns:a16="http://schemas.microsoft.com/office/drawing/2014/main" id="{FDA360A5-7C32-FEDA-CDB8-461CD3FEE564}"/>
              </a:ext>
            </a:extLst>
          </p:cNvPr>
          <p:cNvSpPr txBox="1"/>
          <p:nvPr/>
        </p:nvSpPr>
        <p:spPr>
          <a:xfrm>
            <a:off x="209421" y="1540567"/>
            <a:ext cx="11661449" cy="1290290"/>
          </a:xfrm>
          <a:prstGeom prst="rect">
            <a:avLst/>
          </a:prstGeom>
          <a:noFill/>
        </p:spPr>
        <p:txBody>
          <a:bodyPr wrap="square" rtlCol="0">
            <a:spAutoFit/>
          </a:bodyPr>
          <a:lstStyle/>
          <a:p>
            <a:pPr algn="just">
              <a:lnSpc>
                <a:spcPct val="150000"/>
              </a:lnSpc>
            </a:pPr>
            <a:r>
              <a:rPr kumimoji="1" lang="en-US" altLang="ko-Kore-KR" dirty="0">
                <a:solidFill>
                  <a:schemeClr val="tx1">
                    <a:lumMod val="65000"/>
                    <a:lumOff val="35000"/>
                  </a:schemeClr>
                </a:solidFill>
              </a:rPr>
              <a:t>✔️ RNA transcripts originating from different genomes can be discriminated.</a:t>
            </a:r>
          </a:p>
          <a:p>
            <a:pPr algn="just">
              <a:lnSpc>
                <a:spcPct val="150000"/>
              </a:lnSpc>
            </a:pPr>
            <a:r>
              <a:rPr kumimoji="1" lang="en-US" altLang="ko-Kore-KR" dirty="0">
                <a:solidFill>
                  <a:schemeClr val="tx1">
                    <a:lumMod val="65000"/>
                    <a:lumOff val="35000"/>
                  </a:schemeClr>
                </a:solidFill>
              </a:rPr>
              <a:t>✔️ Significantly associated genes with the </a:t>
            </a:r>
            <a:r>
              <a:rPr kumimoji="1" lang="en-US" altLang="ko-Kore-KR" dirty="0" err="1">
                <a:solidFill>
                  <a:schemeClr val="tx1">
                    <a:lumMod val="65000"/>
                    <a:lumOff val="35000"/>
                  </a:schemeClr>
                </a:solidFill>
              </a:rPr>
              <a:t>hMSCs</a:t>
            </a:r>
            <a:r>
              <a:rPr kumimoji="1" lang="en-US" altLang="ko-Kore-KR" dirty="0">
                <a:solidFill>
                  <a:schemeClr val="tx1">
                    <a:lumMod val="65000"/>
                    <a:lumOff val="35000"/>
                  </a:schemeClr>
                </a:solidFill>
              </a:rPr>
              <a:t> can be obtained by SEGs, DEGs, and SAGs.</a:t>
            </a:r>
          </a:p>
          <a:p>
            <a:pPr algn="just">
              <a:lnSpc>
                <a:spcPct val="150000"/>
              </a:lnSpc>
            </a:pPr>
            <a:r>
              <a:rPr kumimoji="1" lang="en-US" altLang="ko-Kore-KR" dirty="0">
                <a:solidFill>
                  <a:schemeClr val="tx1">
                    <a:lumMod val="65000"/>
                    <a:lumOff val="35000"/>
                  </a:schemeClr>
                </a:solidFill>
              </a:rPr>
              <a:t>✔️ Stem cells displayed a strong association with endothelial cells.</a:t>
            </a:r>
            <a:endParaRPr kumimoji="1" lang="ko-Kore-KR" altLang="en-US" dirty="0">
              <a:solidFill>
                <a:schemeClr val="tx1">
                  <a:lumMod val="65000"/>
                  <a:lumOff val="35000"/>
                </a:schemeClr>
              </a:solidFill>
            </a:endParaRPr>
          </a:p>
        </p:txBody>
      </p:sp>
      <p:sp>
        <p:nvSpPr>
          <p:cNvPr id="7" name="TextBox 6">
            <a:extLst>
              <a:ext uri="{FF2B5EF4-FFF2-40B4-BE49-F238E27FC236}">
                <a16:creationId xmlns:a16="http://schemas.microsoft.com/office/drawing/2014/main" id="{88DE02A3-B82F-6078-585C-64F4D5F55821}"/>
              </a:ext>
            </a:extLst>
          </p:cNvPr>
          <p:cNvSpPr txBox="1"/>
          <p:nvPr/>
        </p:nvSpPr>
        <p:spPr>
          <a:xfrm>
            <a:off x="209421" y="1140457"/>
            <a:ext cx="2121093" cy="400110"/>
          </a:xfrm>
          <a:prstGeom prst="rect">
            <a:avLst/>
          </a:prstGeom>
          <a:noFill/>
        </p:spPr>
        <p:txBody>
          <a:bodyPr wrap="none" rtlCol="0">
            <a:spAutoFit/>
          </a:bodyPr>
          <a:lstStyle/>
          <a:p>
            <a:pPr algn="just"/>
            <a:r>
              <a:rPr kumimoji="1" lang="en-US" altLang="ko-Kore-KR" sz="2000" dirty="0">
                <a:solidFill>
                  <a:schemeClr val="tx1">
                    <a:lumMod val="65000"/>
                    <a:lumOff val="35000"/>
                  </a:schemeClr>
                </a:solidFill>
              </a:rPr>
              <a:t>❗️ </a:t>
            </a:r>
            <a:r>
              <a:rPr kumimoji="1" lang="en-US" altLang="ko-Kore-KR" sz="2000" b="1" dirty="0">
                <a:solidFill>
                  <a:schemeClr val="tx1">
                    <a:lumMod val="65000"/>
                    <a:lumOff val="35000"/>
                  </a:schemeClr>
                </a:solidFill>
              </a:rPr>
              <a:t>Key findings</a:t>
            </a:r>
            <a:r>
              <a:rPr kumimoji="1" lang="en-US" altLang="ko-Kore-KR" sz="2000" dirty="0">
                <a:solidFill>
                  <a:schemeClr val="tx1">
                    <a:lumMod val="65000"/>
                    <a:lumOff val="35000"/>
                  </a:schemeClr>
                </a:solidFill>
              </a:rPr>
              <a:t> </a:t>
            </a:r>
            <a:endParaRPr kumimoji="1" lang="ko-Kore-KR" altLang="en-US" sz="2000" dirty="0">
              <a:solidFill>
                <a:schemeClr val="tx1">
                  <a:lumMod val="65000"/>
                  <a:lumOff val="35000"/>
                </a:schemeClr>
              </a:solidFill>
            </a:endParaRPr>
          </a:p>
        </p:txBody>
      </p:sp>
      <p:sp>
        <p:nvSpPr>
          <p:cNvPr id="8" name="TextBox 7">
            <a:extLst>
              <a:ext uri="{FF2B5EF4-FFF2-40B4-BE49-F238E27FC236}">
                <a16:creationId xmlns:a16="http://schemas.microsoft.com/office/drawing/2014/main" id="{EF9C6EEA-AE7E-7692-24F1-BD8B7D6EF52B}"/>
              </a:ext>
            </a:extLst>
          </p:cNvPr>
          <p:cNvSpPr txBox="1"/>
          <p:nvPr/>
        </p:nvSpPr>
        <p:spPr>
          <a:xfrm>
            <a:off x="209421" y="3429000"/>
            <a:ext cx="1880643" cy="400110"/>
          </a:xfrm>
          <a:prstGeom prst="rect">
            <a:avLst/>
          </a:prstGeom>
          <a:noFill/>
        </p:spPr>
        <p:txBody>
          <a:bodyPr wrap="none" rtlCol="0">
            <a:spAutoFit/>
          </a:bodyPr>
          <a:lstStyle/>
          <a:p>
            <a:pPr algn="just"/>
            <a:r>
              <a:rPr kumimoji="1" lang="en-US" altLang="ko-Kore-KR" sz="2000" dirty="0">
                <a:solidFill>
                  <a:schemeClr val="tx1">
                    <a:lumMod val="65000"/>
                    <a:lumOff val="35000"/>
                  </a:schemeClr>
                </a:solidFill>
              </a:rPr>
              <a:t>❗️ </a:t>
            </a:r>
            <a:r>
              <a:rPr kumimoji="1" lang="en-US" altLang="ko-Kore-KR" sz="2000" b="1" dirty="0">
                <a:solidFill>
                  <a:schemeClr val="tx1">
                    <a:lumMod val="65000"/>
                    <a:lumOff val="35000"/>
                  </a:schemeClr>
                </a:solidFill>
              </a:rPr>
              <a:t>Discussion</a:t>
            </a:r>
            <a:endParaRPr kumimoji="1" lang="ko-Kore-KR" altLang="en-US" sz="2000" dirty="0">
              <a:solidFill>
                <a:schemeClr val="tx1">
                  <a:lumMod val="65000"/>
                  <a:lumOff val="35000"/>
                </a:schemeClr>
              </a:solidFill>
            </a:endParaRPr>
          </a:p>
        </p:txBody>
      </p:sp>
      <p:sp>
        <p:nvSpPr>
          <p:cNvPr id="9" name="TextBox 8">
            <a:extLst>
              <a:ext uri="{FF2B5EF4-FFF2-40B4-BE49-F238E27FC236}">
                <a16:creationId xmlns:a16="http://schemas.microsoft.com/office/drawing/2014/main" id="{BFA39815-FE3F-3A9B-5FA5-25DC32825715}"/>
              </a:ext>
            </a:extLst>
          </p:cNvPr>
          <p:cNvSpPr txBox="1"/>
          <p:nvPr/>
        </p:nvSpPr>
        <p:spPr>
          <a:xfrm>
            <a:off x="202770" y="3944680"/>
            <a:ext cx="11661449" cy="1290290"/>
          </a:xfrm>
          <a:prstGeom prst="rect">
            <a:avLst/>
          </a:prstGeom>
          <a:noFill/>
        </p:spPr>
        <p:txBody>
          <a:bodyPr wrap="square" rtlCol="0">
            <a:spAutoFit/>
          </a:bodyPr>
          <a:lstStyle/>
          <a:p>
            <a:pPr algn="just">
              <a:lnSpc>
                <a:spcPct val="150000"/>
              </a:lnSpc>
            </a:pPr>
            <a:r>
              <a:rPr kumimoji="1" lang="en-US" altLang="ko-Kore-KR" dirty="0">
                <a:solidFill>
                  <a:schemeClr val="tx1">
                    <a:lumMod val="65000"/>
                    <a:lumOff val="35000"/>
                  </a:schemeClr>
                </a:solidFill>
              </a:rPr>
              <a:t>✔️ Replicate samples and multiple time points are required.</a:t>
            </a:r>
          </a:p>
          <a:p>
            <a:pPr algn="just">
              <a:lnSpc>
                <a:spcPct val="150000"/>
              </a:lnSpc>
            </a:pPr>
            <a:r>
              <a:rPr kumimoji="1" lang="en-US" altLang="ko-Kore-KR" dirty="0">
                <a:solidFill>
                  <a:schemeClr val="tx1">
                    <a:lumMod val="65000"/>
                    <a:lumOff val="35000"/>
                  </a:schemeClr>
                </a:solidFill>
              </a:rPr>
              <a:t>✔️ False positive human transcripts detection problem.</a:t>
            </a:r>
          </a:p>
          <a:p>
            <a:pPr algn="just">
              <a:lnSpc>
                <a:spcPct val="150000"/>
              </a:lnSpc>
            </a:pPr>
            <a:r>
              <a:rPr kumimoji="1" lang="en-US" altLang="ko-Kore-KR" dirty="0">
                <a:solidFill>
                  <a:schemeClr val="tx1">
                    <a:lumMod val="65000"/>
                    <a:lumOff val="35000"/>
                  </a:schemeClr>
                </a:solidFill>
              </a:rPr>
              <a:t>✔️ False negative human transcripts detection problem. (▶)</a:t>
            </a:r>
            <a:endParaRPr kumimoji="1" lang="ko-Kore-KR" altLang="en-US" dirty="0">
              <a:solidFill>
                <a:schemeClr val="tx1">
                  <a:lumMod val="65000"/>
                  <a:lumOff val="35000"/>
                </a:schemeClr>
              </a:solidFill>
            </a:endParaRPr>
          </a:p>
        </p:txBody>
      </p:sp>
      <p:pic>
        <p:nvPicPr>
          <p:cNvPr id="10" name="그림 9">
            <a:extLst>
              <a:ext uri="{FF2B5EF4-FFF2-40B4-BE49-F238E27FC236}">
                <a16:creationId xmlns:a16="http://schemas.microsoft.com/office/drawing/2014/main" id="{7892ACA8-AFC5-34A0-2FC6-FE7D688C545F}"/>
              </a:ext>
            </a:extLst>
          </p:cNvPr>
          <p:cNvPicPr>
            <a:picLocks noChangeAspect="1"/>
          </p:cNvPicPr>
          <p:nvPr/>
        </p:nvPicPr>
        <p:blipFill>
          <a:blip r:embed="rId3"/>
          <a:stretch>
            <a:fillRect/>
          </a:stretch>
        </p:blipFill>
        <p:spPr>
          <a:xfrm>
            <a:off x="7984670" y="3006956"/>
            <a:ext cx="4103734" cy="3165737"/>
          </a:xfrm>
          <a:prstGeom prst="rect">
            <a:avLst/>
          </a:prstGeom>
        </p:spPr>
      </p:pic>
      <p:sp>
        <p:nvSpPr>
          <p:cNvPr id="11" name="오른쪽 화살표[R] 10">
            <a:extLst>
              <a:ext uri="{FF2B5EF4-FFF2-40B4-BE49-F238E27FC236}">
                <a16:creationId xmlns:a16="http://schemas.microsoft.com/office/drawing/2014/main" id="{2C006296-00C4-E5C6-A291-17A0B9F52305}"/>
              </a:ext>
            </a:extLst>
          </p:cNvPr>
          <p:cNvSpPr/>
          <p:nvPr/>
        </p:nvSpPr>
        <p:spPr>
          <a:xfrm rot="16200000">
            <a:off x="8441473" y="6025035"/>
            <a:ext cx="356839" cy="245327"/>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오른쪽 화살표[R] 11">
            <a:extLst>
              <a:ext uri="{FF2B5EF4-FFF2-40B4-BE49-F238E27FC236}">
                <a16:creationId xmlns:a16="http://schemas.microsoft.com/office/drawing/2014/main" id="{299E8D1B-47D1-5EC7-C410-5FECAFA74CC9}"/>
              </a:ext>
            </a:extLst>
          </p:cNvPr>
          <p:cNvSpPr/>
          <p:nvPr/>
        </p:nvSpPr>
        <p:spPr>
          <a:xfrm rot="16200000">
            <a:off x="10439589" y="6025034"/>
            <a:ext cx="356839" cy="245327"/>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373845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2F7D1E43-ECA3-09C3-20AA-7EF768BE99B3}"/>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My data</a:t>
            </a:r>
            <a:endParaRPr lang="ko-Kore-KR" altLang="en-US" sz="1400" i="1" dirty="0"/>
          </a:p>
        </p:txBody>
      </p:sp>
      <p:grpSp>
        <p:nvGrpSpPr>
          <p:cNvPr id="32" name="그룹 31">
            <a:extLst>
              <a:ext uri="{FF2B5EF4-FFF2-40B4-BE49-F238E27FC236}">
                <a16:creationId xmlns:a16="http://schemas.microsoft.com/office/drawing/2014/main" id="{8796DF77-216B-5E48-CE6B-9B0E1301F389}"/>
              </a:ext>
            </a:extLst>
          </p:cNvPr>
          <p:cNvGrpSpPr/>
          <p:nvPr/>
        </p:nvGrpSpPr>
        <p:grpSpPr>
          <a:xfrm>
            <a:off x="450158" y="1285265"/>
            <a:ext cx="11291685" cy="5138634"/>
            <a:chOff x="690450" y="1406726"/>
            <a:chExt cx="10598561" cy="4823206"/>
          </a:xfrm>
        </p:grpSpPr>
        <p:grpSp>
          <p:nvGrpSpPr>
            <p:cNvPr id="4" name="그룹 3">
              <a:extLst>
                <a:ext uri="{FF2B5EF4-FFF2-40B4-BE49-F238E27FC236}">
                  <a16:creationId xmlns:a16="http://schemas.microsoft.com/office/drawing/2014/main" id="{93367433-16CB-0C6A-B017-C0DAA08716D5}"/>
                </a:ext>
              </a:extLst>
            </p:cNvPr>
            <p:cNvGrpSpPr/>
            <p:nvPr/>
          </p:nvGrpSpPr>
          <p:grpSpPr>
            <a:xfrm>
              <a:off x="690450" y="1406726"/>
              <a:ext cx="5930285" cy="4823206"/>
              <a:chOff x="471487" y="2828900"/>
              <a:chExt cx="5930285" cy="4823206"/>
            </a:xfrm>
          </p:grpSpPr>
          <p:pic>
            <p:nvPicPr>
              <p:cNvPr id="5" name="그림 4">
                <a:extLst>
                  <a:ext uri="{FF2B5EF4-FFF2-40B4-BE49-F238E27FC236}">
                    <a16:creationId xmlns:a16="http://schemas.microsoft.com/office/drawing/2014/main" id="{A749D6FB-F5C1-9496-C6F5-0543519B6B7A}"/>
                  </a:ext>
                </a:extLst>
              </p:cNvPr>
              <p:cNvPicPr>
                <a:picLocks noChangeAspect="1"/>
              </p:cNvPicPr>
              <p:nvPr/>
            </p:nvPicPr>
            <p:blipFill rotWithShape="1">
              <a:blip r:embed="rId3"/>
              <a:srcRect l="6875" t="5437" r="6879" b="653"/>
              <a:stretch/>
            </p:blipFill>
            <p:spPr>
              <a:xfrm>
                <a:off x="471487" y="2828901"/>
                <a:ext cx="2957513" cy="2411610"/>
              </a:xfrm>
              <a:prstGeom prst="rect">
                <a:avLst/>
              </a:prstGeom>
            </p:spPr>
          </p:pic>
          <p:pic>
            <p:nvPicPr>
              <p:cNvPr id="6" name="그림 5">
                <a:extLst>
                  <a:ext uri="{FF2B5EF4-FFF2-40B4-BE49-F238E27FC236}">
                    <a16:creationId xmlns:a16="http://schemas.microsoft.com/office/drawing/2014/main" id="{858907C8-E73B-4EE3-55AF-D3CD7EC5F8FA}"/>
                  </a:ext>
                </a:extLst>
              </p:cNvPr>
              <p:cNvPicPr>
                <a:picLocks noChangeAspect="1"/>
              </p:cNvPicPr>
              <p:nvPr/>
            </p:nvPicPr>
            <p:blipFill rotWithShape="1">
              <a:blip r:embed="rId4"/>
              <a:srcRect l="6875" t="5437" r="6879" b="1138"/>
              <a:stretch/>
            </p:blipFill>
            <p:spPr>
              <a:xfrm>
                <a:off x="3428887" y="2828900"/>
                <a:ext cx="2972885" cy="2411603"/>
              </a:xfrm>
              <a:prstGeom prst="rect">
                <a:avLst/>
              </a:prstGeom>
            </p:spPr>
          </p:pic>
          <p:pic>
            <p:nvPicPr>
              <p:cNvPr id="8" name="그림 7">
                <a:extLst>
                  <a:ext uri="{FF2B5EF4-FFF2-40B4-BE49-F238E27FC236}">
                    <a16:creationId xmlns:a16="http://schemas.microsoft.com/office/drawing/2014/main" id="{ECA72080-C5BE-2CB0-7DE9-E3C8C820B394}"/>
                  </a:ext>
                </a:extLst>
              </p:cNvPr>
              <p:cNvPicPr>
                <a:picLocks noChangeAspect="1"/>
              </p:cNvPicPr>
              <p:nvPr/>
            </p:nvPicPr>
            <p:blipFill rotWithShape="1">
              <a:blip r:embed="rId5"/>
              <a:srcRect l="7097" t="5438" r="6652" b="1726"/>
              <a:stretch/>
            </p:blipFill>
            <p:spPr>
              <a:xfrm>
                <a:off x="1932964" y="5240503"/>
                <a:ext cx="2991845" cy="2411603"/>
              </a:xfrm>
              <a:prstGeom prst="rect">
                <a:avLst/>
              </a:prstGeom>
            </p:spPr>
          </p:pic>
        </p:grpSp>
        <p:pic>
          <p:nvPicPr>
            <p:cNvPr id="31" name="그림 30">
              <a:extLst>
                <a:ext uri="{FF2B5EF4-FFF2-40B4-BE49-F238E27FC236}">
                  <a16:creationId xmlns:a16="http://schemas.microsoft.com/office/drawing/2014/main" id="{0F3A6095-F38A-B321-CCB5-B66763C9A671}"/>
                </a:ext>
              </a:extLst>
            </p:cNvPr>
            <p:cNvPicPr>
              <a:picLocks noChangeAspect="1"/>
            </p:cNvPicPr>
            <p:nvPr/>
          </p:nvPicPr>
          <p:blipFill>
            <a:blip r:embed="rId6"/>
            <a:stretch>
              <a:fillRect/>
            </a:stretch>
          </p:blipFill>
          <p:spPr>
            <a:xfrm>
              <a:off x="7048230" y="1406726"/>
              <a:ext cx="4240781" cy="4823206"/>
            </a:xfrm>
            <a:prstGeom prst="rect">
              <a:avLst/>
            </a:prstGeom>
          </p:spPr>
        </p:pic>
      </p:grpSp>
      <p:sp>
        <p:nvSpPr>
          <p:cNvPr id="33" name="TextBox 32">
            <a:extLst>
              <a:ext uri="{FF2B5EF4-FFF2-40B4-BE49-F238E27FC236}">
                <a16:creationId xmlns:a16="http://schemas.microsoft.com/office/drawing/2014/main" id="{99527838-D55D-C204-6156-9A54F0757FCA}"/>
              </a:ext>
            </a:extLst>
          </p:cNvPr>
          <p:cNvSpPr txBox="1"/>
          <p:nvPr/>
        </p:nvSpPr>
        <p:spPr>
          <a:xfrm>
            <a:off x="10442803" y="771125"/>
            <a:ext cx="1749197" cy="369332"/>
          </a:xfrm>
          <a:prstGeom prst="rect">
            <a:avLst/>
          </a:prstGeom>
          <a:noFill/>
        </p:spPr>
        <p:txBody>
          <a:bodyPr wrap="none" rtlCol="0">
            <a:spAutoFit/>
          </a:bodyPr>
          <a:lstStyle/>
          <a:p>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In Progress</a:t>
            </a:r>
            <a:endParaRPr kumimoji="1" lang="ko-Kore-KR" altLang="en-US" b="1" dirty="0">
              <a:solidFill>
                <a:schemeClr val="tx1">
                  <a:lumMod val="65000"/>
                  <a:lumOff val="35000"/>
                </a:schemeClr>
              </a:solidFill>
            </a:endParaRPr>
          </a:p>
        </p:txBody>
      </p:sp>
    </p:spTree>
    <p:extLst>
      <p:ext uri="{BB962C8B-B14F-4D97-AF65-F5344CB8AC3E}">
        <p14:creationId xmlns:p14="http://schemas.microsoft.com/office/powerpoint/2010/main" val="2344194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2F7D1E43-ECA3-09C3-20AA-7EF768BE99B3}"/>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My data</a:t>
            </a:r>
            <a:endParaRPr lang="ko-Kore-KR" altLang="en-US" sz="1400" i="1" dirty="0"/>
          </a:p>
        </p:txBody>
      </p:sp>
      <p:sp>
        <p:nvSpPr>
          <p:cNvPr id="33" name="TextBox 32">
            <a:extLst>
              <a:ext uri="{FF2B5EF4-FFF2-40B4-BE49-F238E27FC236}">
                <a16:creationId xmlns:a16="http://schemas.microsoft.com/office/drawing/2014/main" id="{99527838-D55D-C204-6156-9A54F0757FCA}"/>
              </a:ext>
            </a:extLst>
          </p:cNvPr>
          <p:cNvSpPr txBox="1"/>
          <p:nvPr/>
        </p:nvSpPr>
        <p:spPr>
          <a:xfrm>
            <a:off x="10442803" y="771125"/>
            <a:ext cx="1749197" cy="369332"/>
          </a:xfrm>
          <a:prstGeom prst="rect">
            <a:avLst/>
          </a:prstGeom>
          <a:noFill/>
        </p:spPr>
        <p:txBody>
          <a:bodyPr wrap="none" rtlCol="0">
            <a:spAutoFit/>
          </a:bodyPr>
          <a:lstStyle/>
          <a:p>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In Progress</a:t>
            </a:r>
            <a:endParaRPr kumimoji="1" lang="ko-Kore-KR" altLang="en-US" b="1" dirty="0">
              <a:solidFill>
                <a:schemeClr val="tx1">
                  <a:lumMod val="65000"/>
                  <a:lumOff val="35000"/>
                </a:schemeClr>
              </a:solidFill>
            </a:endParaRPr>
          </a:p>
        </p:txBody>
      </p:sp>
    </p:spTree>
    <p:extLst>
      <p:ext uri="{BB962C8B-B14F-4D97-AF65-F5344CB8AC3E}">
        <p14:creationId xmlns:p14="http://schemas.microsoft.com/office/powerpoint/2010/main" val="944010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p:txBody>
          <a:bodyPr/>
          <a:lstStyle/>
          <a:p>
            <a:r>
              <a:rPr lang="en-US" altLang="ko-KR" dirty="0"/>
              <a:t>ST-based Label-Free Assessment Method for Cell Therapy</a:t>
            </a:r>
            <a:endParaRPr lang="ko-KR" altLang="en-US" dirty="0"/>
          </a:p>
        </p:txBody>
      </p:sp>
      <p:sp>
        <p:nvSpPr>
          <p:cNvPr id="2" name="TextBox 1">
            <a:extLst>
              <a:ext uri="{FF2B5EF4-FFF2-40B4-BE49-F238E27FC236}">
                <a16:creationId xmlns:a16="http://schemas.microsoft.com/office/drawing/2014/main" id="{2F7D1E43-ECA3-09C3-20AA-7EF768BE99B3}"/>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My data</a:t>
            </a:r>
            <a:endParaRPr lang="ko-Kore-KR" altLang="en-US" sz="1400" i="1" dirty="0"/>
          </a:p>
        </p:txBody>
      </p:sp>
      <p:sp>
        <p:nvSpPr>
          <p:cNvPr id="33" name="TextBox 32">
            <a:extLst>
              <a:ext uri="{FF2B5EF4-FFF2-40B4-BE49-F238E27FC236}">
                <a16:creationId xmlns:a16="http://schemas.microsoft.com/office/drawing/2014/main" id="{99527838-D55D-C204-6156-9A54F0757FCA}"/>
              </a:ext>
            </a:extLst>
          </p:cNvPr>
          <p:cNvSpPr txBox="1"/>
          <p:nvPr/>
        </p:nvSpPr>
        <p:spPr>
          <a:xfrm>
            <a:off x="10442803" y="771125"/>
            <a:ext cx="1749197" cy="369332"/>
          </a:xfrm>
          <a:prstGeom prst="rect">
            <a:avLst/>
          </a:prstGeom>
          <a:noFill/>
        </p:spPr>
        <p:txBody>
          <a:bodyPr wrap="none" rtlCol="0">
            <a:spAutoFit/>
          </a:bodyPr>
          <a:lstStyle/>
          <a:p>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In Progress</a:t>
            </a:r>
            <a:endParaRPr kumimoji="1" lang="ko-Kore-KR" altLang="en-US" b="1" dirty="0">
              <a:solidFill>
                <a:schemeClr val="tx1">
                  <a:lumMod val="65000"/>
                  <a:lumOff val="35000"/>
                </a:schemeClr>
              </a:solidFill>
            </a:endParaRPr>
          </a:p>
        </p:txBody>
      </p:sp>
    </p:spTree>
    <p:extLst>
      <p:ext uri="{BB962C8B-B14F-4D97-AF65-F5344CB8AC3E}">
        <p14:creationId xmlns:p14="http://schemas.microsoft.com/office/powerpoint/2010/main" val="3368958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30CA721-106C-4D6D-B788-A330566B108E}"/>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374" r="231"/>
          <a:stretch/>
        </p:blipFill>
        <p:spPr>
          <a:xfrm>
            <a:off x="-1" y="-3616"/>
            <a:ext cx="12191999" cy="6861616"/>
          </a:xfrm>
          <a:prstGeom prst="rect">
            <a:avLst/>
          </a:prstGeom>
        </p:spPr>
      </p:pic>
      <p:sp>
        <p:nvSpPr>
          <p:cNvPr id="4" name="직사각형 3">
            <a:extLst>
              <a:ext uri="{FF2B5EF4-FFF2-40B4-BE49-F238E27FC236}">
                <a16:creationId xmlns:a16="http://schemas.microsoft.com/office/drawing/2014/main" id="{337460E5-BF4A-439A-91AF-0D546CA24BC3}"/>
              </a:ext>
            </a:extLst>
          </p:cNvPr>
          <p:cNvSpPr/>
          <p:nvPr/>
        </p:nvSpPr>
        <p:spPr>
          <a:xfrm>
            <a:off x="0" y="3827"/>
            <a:ext cx="12248020" cy="687111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6B65D3C7-D907-4FFC-83AA-9EB7393F5B12}"/>
              </a:ext>
            </a:extLst>
          </p:cNvPr>
          <p:cNvPicPr>
            <a:picLocks noChangeAspect="1"/>
          </p:cNvPicPr>
          <p:nvPr/>
        </p:nvPicPr>
        <p:blipFill rotWithShape="1">
          <a:blip r:embed="rId4" cstate="hqprint">
            <a:alphaModFix amt="10000"/>
            <a:extLst>
              <a:ext uri="{28A0092B-C50C-407E-A947-70E740481C1C}">
                <a14:useLocalDpi xmlns:a14="http://schemas.microsoft.com/office/drawing/2010/main"/>
              </a:ext>
            </a:extLst>
          </a:blip>
          <a:srcRect l="-170"/>
          <a:stretch/>
        </p:blipFill>
        <p:spPr>
          <a:xfrm>
            <a:off x="0" y="3827"/>
            <a:ext cx="12248020" cy="6878554"/>
          </a:xfrm>
          <a:prstGeom prst="rect">
            <a:avLst/>
          </a:prstGeom>
        </p:spPr>
      </p:pic>
      <p:sp>
        <p:nvSpPr>
          <p:cNvPr id="7" name="대각선 줄무늬 6">
            <a:extLst>
              <a:ext uri="{FF2B5EF4-FFF2-40B4-BE49-F238E27FC236}">
                <a16:creationId xmlns:a16="http://schemas.microsoft.com/office/drawing/2014/main" id="{BD2135CD-CD1B-4006-8209-23B061124F3D}"/>
              </a:ext>
            </a:extLst>
          </p:cNvPr>
          <p:cNvSpPr/>
          <p:nvPr/>
        </p:nvSpPr>
        <p:spPr>
          <a:xfrm rot="10800000">
            <a:off x="7624355" y="1274009"/>
            <a:ext cx="4597879" cy="5600929"/>
          </a:xfrm>
          <a:prstGeom prst="diagStripe">
            <a:avLst>
              <a:gd name="adj" fmla="val 45947"/>
            </a:avLst>
          </a:prstGeom>
          <a:solidFill>
            <a:srgbClr val="0D3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평행 사변형 7">
            <a:extLst>
              <a:ext uri="{FF2B5EF4-FFF2-40B4-BE49-F238E27FC236}">
                <a16:creationId xmlns:a16="http://schemas.microsoft.com/office/drawing/2014/main" id="{BDB2BDB8-C5BF-4384-B316-929A9F23A011}"/>
              </a:ext>
            </a:extLst>
          </p:cNvPr>
          <p:cNvSpPr/>
          <p:nvPr/>
        </p:nvSpPr>
        <p:spPr>
          <a:xfrm>
            <a:off x="8213643" y="3803543"/>
            <a:ext cx="2111692" cy="1799620"/>
          </a:xfrm>
          <a:prstGeom prst="parallelogram">
            <a:avLst>
              <a:gd name="adj" fmla="val 85726"/>
            </a:avLst>
          </a:prstGeom>
          <a:solidFill>
            <a:srgbClr val="58A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평행 사변형 8">
            <a:extLst>
              <a:ext uri="{FF2B5EF4-FFF2-40B4-BE49-F238E27FC236}">
                <a16:creationId xmlns:a16="http://schemas.microsoft.com/office/drawing/2014/main" id="{FFFCE360-FBFC-4055-BE19-D4D8F341E34E}"/>
              </a:ext>
            </a:extLst>
          </p:cNvPr>
          <p:cNvSpPr/>
          <p:nvPr/>
        </p:nvSpPr>
        <p:spPr>
          <a:xfrm>
            <a:off x="9407017" y="3827"/>
            <a:ext cx="2814439" cy="2338847"/>
          </a:xfrm>
          <a:prstGeom prst="parallelogram">
            <a:avLst>
              <a:gd name="adj" fmla="val 96017"/>
            </a:avLst>
          </a:prstGeom>
          <a:solidFill>
            <a:srgbClr val="58A7E9">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대각선 줄무늬 9">
            <a:extLst>
              <a:ext uri="{FF2B5EF4-FFF2-40B4-BE49-F238E27FC236}">
                <a16:creationId xmlns:a16="http://schemas.microsoft.com/office/drawing/2014/main" id="{89DDE25D-A635-463E-83D3-4D4F99CA0739}"/>
              </a:ext>
            </a:extLst>
          </p:cNvPr>
          <p:cNvSpPr/>
          <p:nvPr/>
        </p:nvSpPr>
        <p:spPr>
          <a:xfrm rot="10800000">
            <a:off x="10269691" y="4453782"/>
            <a:ext cx="1944568" cy="2421155"/>
          </a:xfrm>
          <a:prstGeom prst="diagStripe">
            <a:avLst>
              <a:gd name="adj" fmla="val 0"/>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제목 1"/>
          <p:cNvSpPr txBox="1">
            <a:spLocks/>
          </p:cNvSpPr>
          <p:nvPr/>
        </p:nvSpPr>
        <p:spPr>
          <a:xfrm>
            <a:off x="1666711" y="2717216"/>
            <a:ext cx="8914597" cy="847625"/>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fontAlgn="base" latinLnBrk="0"/>
            <a:r>
              <a:rPr lang="en-US" altLang="ko-KR" sz="4000" b="1" dirty="0">
                <a:solidFill>
                  <a:srgbClr val="002060"/>
                </a:solidFill>
                <a:latin typeface="맑은 고딕" panose="020B0503020000020004" pitchFamily="50" charset="-127"/>
                <a:ea typeface="맑은 고딕" panose="020B0503020000020004" pitchFamily="50" charset="-127"/>
              </a:rPr>
              <a:t>Thank You</a:t>
            </a:r>
            <a:endParaRPr lang="en-US" altLang="ko-KR" sz="3600" b="1" dirty="0">
              <a:solidFill>
                <a:srgbClr val="439DD4"/>
              </a:solidFill>
              <a:latin typeface="맑은 고딕" panose="020B0503020000020004" pitchFamily="50" charset="-127"/>
              <a:ea typeface="맑은 고딕" panose="020B0503020000020004" pitchFamily="50" charset="-127"/>
            </a:endParaRPr>
          </a:p>
        </p:txBody>
      </p:sp>
      <p:sp>
        <p:nvSpPr>
          <p:cNvPr id="20" name="자유형 7">
            <a:extLst>
              <a:ext uri="{FF2B5EF4-FFF2-40B4-BE49-F238E27FC236}">
                <a16:creationId xmlns:a16="http://schemas.microsoft.com/office/drawing/2014/main" id="{5D057A71-B997-4073-8774-3B2E7849A02D}"/>
              </a:ext>
            </a:extLst>
          </p:cNvPr>
          <p:cNvSpPr/>
          <p:nvPr/>
        </p:nvSpPr>
        <p:spPr>
          <a:xfrm>
            <a:off x="2390287" y="3429000"/>
            <a:ext cx="7879404" cy="0"/>
          </a:xfrm>
          <a:custGeom>
            <a:avLst/>
            <a:gdLst>
              <a:gd name="connsiteX0" fmla="*/ 0 w 7879404"/>
              <a:gd name="connsiteY0" fmla="*/ 0 h 0"/>
              <a:gd name="connsiteX1" fmla="*/ 7879404 w 7879404"/>
              <a:gd name="connsiteY1" fmla="*/ 0 h 0"/>
            </a:gdLst>
            <a:ahLst/>
            <a:cxnLst>
              <a:cxn ang="0">
                <a:pos x="connsiteX0" y="connsiteY0"/>
              </a:cxn>
              <a:cxn ang="0">
                <a:pos x="connsiteX1" y="connsiteY1"/>
              </a:cxn>
            </a:cxnLst>
            <a:rect l="l" t="t" r="r" b="b"/>
            <a:pathLst>
              <a:path w="7879404">
                <a:moveTo>
                  <a:pt x="0" y="0"/>
                </a:moveTo>
                <a:lnTo>
                  <a:pt x="7879404" y="0"/>
                </a:lnTo>
              </a:path>
            </a:pathLst>
          </a:custGeom>
          <a:no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prstClr val="white"/>
              </a:solidFill>
            </a:endParaRPr>
          </a:p>
        </p:txBody>
      </p:sp>
    </p:spTree>
    <p:extLst>
      <p:ext uri="{BB962C8B-B14F-4D97-AF65-F5344CB8AC3E}">
        <p14:creationId xmlns:p14="http://schemas.microsoft.com/office/powerpoint/2010/main" val="2767830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a:xfrm>
            <a:off x="202769" y="129506"/>
            <a:ext cx="11668101" cy="461735"/>
          </a:xfrm>
        </p:spPr>
        <p:txBody>
          <a:bodyPr/>
          <a:lstStyle/>
          <a:p>
            <a:r>
              <a:rPr lang="en-US" altLang="ko-KR" dirty="0"/>
              <a:t>ST-based Label-Free Assessment Method for Cell Therapy</a:t>
            </a:r>
            <a:endParaRPr lang="ko-KR" altLang="en-US" dirty="0"/>
          </a:p>
        </p:txBody>
      </p:sp>
      <p:sp>
        <p:nvSpPr>
          <p:cNvPr id="4" name="TextBox 3">
            <a:extLst>
              <a:ext uri="{FF2B5EF4-FFF2-40B4-BE49-F238E27FC236}">
                <a16:creationId xmlns:a16="http://schemas.microsoft.com/office/drawing/2014/main" id="{52C12A7F-F820-B5E4-A563-90F14656CF6C}"/>
              </a:ext>
            </a:extLst>
          </p:cNvPr>
          <p:cNvSpPr txBox="1"/>
          <p:nvPr/>
        </p:nvSpPr>
        <p:spPr>
          <a:xfrm>
            <a:off x="10301739" y="771125"/>
            <a:ext cx="189026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Background</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sp>
        <p:nvSpPr>
          <p:cNvPr id="8" name="TextBox 7">
            <a:extLst>
              <a:ext uri="{FF2B5EF4-FFF2-40B4-BE49-F238E27FC236}">
                <a16:creationId xmlns:a16="http://schemas.microsoft.com/office/drawing/2014/main" id="{88B368B0-437F-2305-9767-3E93D4399035}"/>
              </a:ext>
            </a:extLst>
          </p:cNvPr>
          <p:cNvSpPr txBox="1"/>
          <p:nvPr/>
        </p:nvSpPr>
        <p:spPr>
          <a:xfrm>
            <a:off x="7120329" y="6479543"/>
            <a:ext cx="4968078" cy="307777"/>
          </a:xfrm>
          <a:prstGeom prst="rect">
            <a:avLst/>
          </a:prstGeom>
          <a:noFill/>
        </p:spPr>
        <p:txBody>
          <a:bodyPr wrap="square">
            <a:spAutoFit/>
          </a:bodyPr>
          <a:lstStyle/>
          <a:p>
            <a:pPr algn="r"/>
            <a:r>
              <a:rPr lang="en" altLang="ko-Kore-KR" sz="1400" dirty="0"/>
              <a:t>Reference: Market News Live – Newsletter (LinkedIn)</a:t>
            </a:r>
            <a:endParaRPr lang="ko-Kore-KR" altLang="en-US" sz="1400" i="1" dirty="0"/>
          </a:p>
        </p:txBody>
      </p:sp>
      <p:pic>
        <p:nvPicPr>
          <p:cNvPr id="1030" name="Picture 6" descr="Stem Cell Therapy Market Sales to Top USD 44.5 Billion in Revenues by 2032  at a">
            <a:extLst>
              <a:ext uri="{FF2B5EF4-FFF2-40B4-BE49-F238E27FC236}">
                <a16:creationId xmlns:a16="http://schemas.microsoft.com/office/drawing/2014/main" id="{3287809D-C650-6110-F7E1-D03686E13F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0" t="1990" r="2073" b="14577"/>
          <a:stretch/>
        </p:blipFill>
        <p:spPr bwMode="auto">
          <a:xfrm>
            <a:off x="1164287" y="1177282"/>
            <a:ext cx="9863427" cy="504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79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C12A7F-F820-B5E4-A563-90F14656CF6C}"/>
              </a:ext>
            </a:extLst>
          </p:cNvPr>
          <p:cNvSpPr txBox="1"/>
          <p:nvPr/>
        </p:nvSpPr>
        <p:spPr>
          <a:xfrm>
            <a:off x="10301739" y="771125"/>
            <a:ext cx="189026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Background</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sp>
        <p:nvSpPr>
          <p:cNvPr id="8" name="TextBox 7">
            <a:extLst>
              <a:ext uri="{FF2B5EF4-FFF2-40B4-BE49-F238E27FC236}">
                <a16:creationId xmlns:a16="http://schemas.microsoft.com/office/drawing/2014/main" id="{88B368B0-437F-2305-9767-3E93D4399035}"/>
              </a:ext>
            </a:extLst>
          </p:cNvPr>
          <p:cNvSpPr txBox="1"/>
          <p:nvPr/>
        </p:nvSpPr>
        <p:spPr>
          <a:xfrm>
            <a:off x="7506930" y="6479543"/>
            <a:ext cx="4581476" cy="307777"/>
          </a:xfrm>
          <a:prstGeom prst="rect">
            <a:avLst/>
          </a:prstGeom>
          <a:noFill/>
        </p:spPr>
        <p:txBody>
          <a:bodyPr wrap="square">
            <a:spAutoFit/>
          </a:bodyPr>
          <a:lstStyle/>
          <a:p>
            <a:pPr algn="r"/>
            <a:r>
              <a:rPr lang="en-US" altLang="ko-Kore-KR" sz="1400" dirty="0"/>
              <a:t>My data</a:t>
            </a:r>
            <a:endParaRPr lang="ko-Kore-KR" altLang="en-US" sz="1400" i="1" dirty="0"/>
          </a:p>
        </p:txBody>
      </p:sp>
      <p:grpSp>
        <p:nvGrpSpPr>
          <p:cNvPr id="2" name="그룹 1">
            <a:extLst>
              <a:ext uri="{FF2B5EF4-FFF2-40B4-BE49-F238E27FC236}">
                <a16:creationId xmlns:a16="http://schemas.microsoft.com/office/drawing/2014/main" id="{DB9D8747-B81A-7EE4-211C-45CD7042AA3E}"/>
              </a:ext>
            </a:extLst>
          </p:cNvPr>
          <p:cNvGrpSpPr/>
          <p:nvPr/>
        </p:nvGrpSpPr>
        <p:grpSpPr>
          <a:xfrm>
            <a:off x="0" y="1816520"/>
            <a:ext cx="12192000" cy="3814068"/>
            <a:chOff x="202769" y="800893"/>
            <a:chExt cx="11643177" cy="3642379"/>
          </a:xfrm>
        </p:grpSpPr>
        <p:pic>
          <p:nvPicPr>
            <p:cNvPr id="1026" name="Picture 2">
              <a:extLst>
                <a:ext uri="{FF2B5EF4-FFF2-40B4-BE49-F238E27FC236}">
                  <a16:creationId xmlns:a16="http://schemas.microsoft.com/office/drawing/2014/main" id="{D3F5A181-258F-A789-73D4-D0AF8C9105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63"/>
            <a:stretch/>
          </p:blipFill>
          <p:spPr bwMode="auto">
            <a:xfrm>
              <a:off x="202769" y="800893"/>
              <a:ext cx="5659321" cy="26281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3CFBBA8-6BC8-B142-CAE5-074C4381ED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63" t="263"/>
            <a:stretch/>
          </p:blipFill>
          <p:spPr bwMode="auto">
            <a:xfrm>
              <a:off x="6186624" y="800893"/>
              <a:ext cx="5659322" cy="364237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제목 5">
            <a:extLst>
              <a:ext uri="{FF2B5EF4-FFF2-40B4-BE49-F238E27FC236}">
                <a16:creationId xmlns:a16="http://schemas.microsoft.com/office/drawing/2014/main" id="{A941F6A3-F494-A954-1B58-D88A54DF8C50}"/>
              </a:ext>
            </a:extLst>
          </p:cNvPr>
          <p:cNvSpPr>
            <a:spLocks noGrp="1"/>
          </p:cNvSpPr>
          <p:nvPr>
            <p:ph type="title"/>
          </p:nvPr>
        </p:nvSpPr>
        <p:spPr/>
        <p:txBody>
          <a:bodyPr/>
          <a:lstStyle/>
          <a:p>
            <a:r>
              <a:rPr lang="en-US" altLang="ko-KR" dirty="0"/>
              <a:t>ST-based Label-Free Assessment Method for Cell Therapy</a:t>
            </a:r>
            <a:endParaRPr lang="ko-Kore-KR" altLang="en-US" dirty="0"/>
          </a:p>
        </p:txBody>
      </p:sp>
    </p:spTree>
    <p:extLst>
      <p:ext uri="{BB962C8B-B14F-4D97-AF65-F5344CB8AC3E}">
        <p14:creationId xmlns:p14="http://schemas.microsoft.com/office/powerpoint/2010/main" val="1862212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a:xfrm>
            <a:off x="202769" y="129506"/>
            <a:ext cx="11668101" cy="461735"/>
          </a:xfrm>
        </p:spPr>
        <p:txBody>
          <a:bodyPr/>
          <a:lstStyle/>
          <a:p>
            <a:r>
              <a:rPr lang="en-US" altLang="ko-KR" dirty="0"/>
              <a:t>ST-based Label-Free Assessment Method for Cell Therapy</a:t>
            </a:r>
            <a:endParaRPr lang="ko-KR" altLang="en-US" dirty="0"/>
          </a:p>
        </p:txBody>
      </p:sp>
      <p:sp>
        <p:nvSpPr>
          <p:cNvPr id="8" name="TextBox 7">
            <a:extLst>
              <a:ext uri="{FF2B5EF4-FFF2-40B4-BE49-F238E27FC236}">
                <a16:creationId xmlns:a16="http://schemas.microsoft.com/office/drawing/2014/main" id="{88B368B0-437F-2305-9767-3E93D4399035}"/>
              </a:ext>
            </a:extLst>
          </p:cNvPr>
          <p:cNvSpPr txBox="1"/>
          <p:nvPr/>
        </p:nvSpPr>
        <p:spPr>
          <a:xfrm>
            <a:off x="7506930" y="6479543"/>
            <a:ext cx="4581476" cy="307777"/>
          </a:xfrm>
          <a:prstGeom prst="rect">
            <a:avLst/>
          </a:prstGeom>
          <a:noFill/>
        </p:spPr>
        <p:txBody>
          <a:bodyPr wrap="square">
            <a:spAutoFit/>
          </a:bodyPr>
          <a:lstStyle/>
          <a:p>
            <a:pPr algn="r"/>
            <a:r>
              <a:rPr lang="en" altLang="ko-Kore-KR" sz="1400" dirty="0"/>
              <a:t>Reference: PMID: 26076469</a:t>
            </a:r>
            <a:r>
              <a:rPr lang="en-US" altLang="ko-Kore-KR" sz="1400" dirty="0"/>
              <a:t>;</a:t>
            </a:r>
            <a:r>
              <a:rPr lang="ko-KR" altLang="en-US" sz="1400" dirty="0"/>
              <a:t> </a:t>
            </a:r>
            <a:r>
              <a:rPr lang="en-US" altLang="ko-KR" sz="1400" i="1" dirty="0"/>
              <a:t>Nature Nanotechnology</a:t>
            </a:r>
            <a:endParaRPr lang="ko-Kore-KR" altLang="en-US" sz="1400" i="1" dirty="0"/>
          </a:p>
        </p:txBody>
      </p:sp>
      <p:pic>
        <p:nvPicPr>
          <p:cNvPr id="2" name="그림 1">
            <a:extLst>
              <a:ext uri="{FF2B5EF4-FFF2-40B4-BE49-F238E27FC236}">
                <a16:creationId xmlns:a16="http://schemas.microsoft.com/office/drawing/2014/main" id="{B68C2739-4D62-075A-608D-CD6D10E053F8}"/>
              </a:ext>
            </a:extLst>
          </p:cNvPr>
          <p:cNvPicPr>
            <a:picLocks noChangeAspect="1"/>
          </p:cNvPicPr>
          <p:nvPr/>
        </p:nvPicPr>
        <p:blipFill>
          <a:blip r:embed="rId3"/>
          <a:stretch>
            <a:fillRect/>
          </a:stretch>
        </p:blipFill>
        <p:spPr>
          <a:xfrm>
            <a:off x="119196" y="2344791"/>
            <a:ext cx="6423429" cy="2930418"/>
          </a:xfrm>
          <a:prstGeom prst="rect">
            <a:avLst/>
          </a:prstGeom>
        </p:spPr>
      </p:pic>
      <p:pic>
        <p:nvPicPr>
          <p:cNvPr id="6" name="그림 5">
            <a:extLst>
              <a:ext uri="{FF2B5EF4-FFF2-40B4-BE49-F238E27FC236}">
                <a16:creationId xmlns:a16="http://schemas.microsoft.com/office/drawing/2014/main" id="{E3F54AF5-1DF3-9891-C161-7881A8F6D012}"/>
              </a:ext>
            </a:extLst>
          </p:cNvPr>
          <p:cNvPicPr>
            <a:picLocks noChangeAspect="1"/>
          </p:cNvPicPr>
          <p:nvPr/>
        </p:nvPicPr>
        <p:blipFill>
          <a:blip r:embed="rId4"/>
          <a:stretch>
            <a:fillRect/>
          </a:stretch>
        </p:blipFill>
        <p:spPr>
          <a:xfrm>
            <a:off x="6820285" y="1228570"/>
            <a:ext cx="5263859" cy="5162860"/>
          </a:xfrm>
          <a:prstGeom prst="rect">
            <a:avLst/>
          </a:prstGeom>
        </p:spPr>
      </p:pic>
      <p:sp>
        <p:nvSpPr>
          <p:cNvPr id="5" name="TextBox 4">
            <a:extLst>
              <a:ext uri="{FF2B5EF4-FFF2-40B4-BE49-F238E27FC236}">
                <a16:creationId xmlns:a16="http://schemas.microsoft.com/office/drawing/2014/main" id="{5AE127F6-C6F1-C08D-D5E1-509A53651F05}"/>
              </a:ext>
            </a:extLst>
          </p:cNvPr>
          <p:cNvSpPr txBox="1"/>
          <p:nvPr/>
        </p:nvSpPr>
        <p:spPr>
          <a:xfrm>
            <a:off x="10301739" y="771125"/>
            <a:ext cx="189026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Background</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spTree>
    <p:extLst>
      <p:ext uri="{BB962C8B-B14F-4D97-AF65-F5344CB8AC3E}">
        <p14:creationId xmlns:p14="http://schemas.microsoft.com/office/powerpoint/2010/main" val="1119089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a:xfrm>
            <a:off x="202769" y="129506"/>
            <a:ext cx="11668101" cy="461735"/>
          </a:xfrm>
        </p:spPr>
        <p:txBody>
          <a:bodyPr/>
          <a:lstStyle/>
          <a:p>
            <a:r>
              <a:rPr lang="en-US" altLang="ko-KR" dirty="0"/>
              <a:t>ST-based Label-Free Assessment Method for Cell Therapy</a:t>
            </a:r>
            <a:endParaRPr lang="ko-KR" altLang="en-US" dirty="0"/>
          </a:p>
        </p:txBody>
      </p:sp>
      <p:sp>
        <p:nvSpPr>
          <p:cNvPr id="4" name="TextBox 3">
            <a:extLst>
              <a:ext uri="{FF2B5EF4-FFF2-40B4-BE49-F238E27FC236}">
                <a16:creationId xmlns:a16="http://schemas.microsoft.com/office/drawing/2014/main" id="{52C12A7F-F820-B5E4-A563-90F14656CF6C}"/>
              </a:ext>
            </a:extLst>
          </p:cNvPr>
          <p:cNvSpPr txBox="1"/>
          <p:nvPr/>
        </p:nvSpPr>
        <p:spPr>
          <a:xfrm>
            <a:off x="10301739" y="771125"/>
            <a:ext cx="189026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Background</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sp>
        <p:nvSpPr>
          <p:cNvPr id="8" name="TextBox 7">
            <a:extLst>
              <a:ext uri="{FF2B5EF4-FFF2-40B4-BE49-F238E27FC236}">
                <a16:creationId xmlns:a16="http://schemas.microsoft.com/office/drawing/2014/main" id="{88B368B0-437F-2305-9767-3E93D4399035}"/>
              </a:ext>
            </a:extLst>
          </p:cNvPr>
          <p:cNvSpPr txBox="1"/>
          <p:nvPr/>
        </p:nvSpPr>
        <p:spPr>
          <a:xfrm>
            <a:off x="7120329" y="6479543"/>
            <a:ext cx="4968078" cy="307777"/>
          </a:xfrm>
          <a:prstGeom prst="rect">
            <a:avLst/>
          </a:prstGeom>
          <a:noFill/>
        </p:spPr>
        <p:txBody>
          <a:bodyPr wrap="square">
            <a:spAutoFit/>
          </a:bodyPr>
          <a:lstStyle/>
          <a:p>
            <a:pPr algn="r"/>
            <a:r>
              <a:rPr lang="en" altLang="ko-Kore-KR" sz="1400" dirty="0"/>
              <a:t>Reference: Wiki</a:t>
            </a:r>
            <a:endParaRPr lang="ko-Kore-KR" altLang="en-US" sz="1400" i="1" dirty="0"/>
          </a:p>
        </p:txBody>
      </p:sp>
      <p:pic>
        <p:nvPicPr>
          <p:cNvPr id="2" name="그림 1">
            <a:extLst>
              <a:ext uri="{FF2B5EF4-FFF2-40B4-BE49-F238E27FC236}">
                <a16:creationId xmlns:a16="http://schemas.microsoft.com/office/drawing/2014/main" id="{D1F32051-5B31-FE59-70D7-5363BBD85272}"/>
              </a:ext>
            </a:extLst>
          </p:cNvPr>
          <p:cNvPicPr>
            <a:picLocks noChangeAspect="1"/>
          </p:cNvPicPr>
          <p:nvPr/>
        </p:nvPicPr>
        <p:blipFill>
          <a:blip r:embed="rId3"/>
          <a:stretch>
            <a:fillRect/>
          </a:stretch>
        </p:blipFill>
        <p:spPr>
          <a:xfrm>
            <a:off x="372730" y="1361960"/>
            <a:ext cx="11446541" cy="4896079"/>
          </a:xfrm>
          <a:prstGeom prst="rect">
            <a:avLst/>
          </a:prstGeom>
        </p:spPr>
      </p:pic>
    </p:spTree>
    <p:extLst>
      <p:ext uri="{BB962C8B-B14F-4D97-AF65-F5344CB8AC3E}">
        <p14:creationId xmlns:p14="http://schemas.microsoft.com/office/powerpoint/2010/main" val="4107981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a:xfrm>
            <a:off x="202769" y="129506"/>
            <a:ext cx="11668101" cy="461735"/>
          </a:xfrm>
        </p:spPr>
        <p:txBody>
          <a:bodyPr/>
          <a:lstStyle/>
          <a:p>
            <a:r>
              <a:rPr lang="en-US" altLang="ko-KR" dirty="0"/>
              <a:t>ST-based Label-Free Assessment Method for Cell Therapy</a:t>
            </a:r>
            <a:endParaRPr lang="ko-KR" altLang="en-US" dirty="0"/>
          </a:p>
        </p:txBody>
      </p:sp>
      <p:pic>
        <p:nvPicPr>
          <p:cNvPr id="5" name="그림 4" descr="설치류, 쥐, 포유류이(가) 표시된 사진&#10;&#10;자동 생성된 설명">
            <a:extLst>
              <a:ext uri="{FF2B5EF4-FFF2-40B4-BE49-F238E27FC236}">
                <a16:creationId xmlns:a16="http://schemas.microsoft.com/office/drawing/2014/main" id="{3953DD36-A0E9-ABF9-C7E1-A64C5BA4BA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768" y="1652848"/>
            <a:ext cx="11668101" cy="4480571"/>
          </a:xfrm>
          <a:prstGeom prst="rect">
            <a:avLst/>
          </a:prstGeom>
        </p:spPr>
      </p:pic>
      <p:sp>
        <p:nvSpPr>
          <p:cNvPr id="8" name="TextBox 7">
            <a:extLst>
              <a:ext uri="{FF2B5EF4-FFF2-40B4-BE49-F238E27FC236}">
                <a16:creationId xmlns:a16="http://schemas.microsoft.com/office/drawing/2014/main" id="{88B368B0-437F-2305-9767-3E93D4399035}"/>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First-authored;</a:t>
            </a:r>
            <a:r>
              <a:rPr lang="ko-KR" altLang="en-US" sz="1400" dirty="0"/>
              <a:t> </a:t>
            </a:r>
            <a:r>
              <a:rPr lang="en-US" altLang="ko-KR" sz="1400" i="1" dirty="0" err="1"/>
              <a:t>bioRxiv</a:t>
            </a:r>
            <a:endParaRPr lang="ko-Kore-KR" altLang="en-US" sz="1400" i="1" dirty="0"/>
          </a:p>
        </p:txBody>
      </p:sp>
      <p:sp>
        <p:nvSpPr>
          <p:cNvPr id="2" name="TextBox 1">
            <a:extLst>
              <a:ext uri="{FF2B5EF4-FFF2-40B4-BE49-F238E27FC236}">
                <a16:creationId xmlns:a16="http://schemas.microsoft.com/office/drawing/2014/main" id="{3717C357-FC99-591C-BD62-C74ADCB48EB2}"/>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spTree>
    <p:extLst>
      <p:ext uri="{BB962C8B-B14F-4D97-AF65-F5344CB8AC3E}">
        <p14:creationId xmlns:p14="http://schemas.microsoft.com/office/powerpoint/2010/main" val="98151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a:xfrm>
            <a:off x="202769" y="129506"/>
            <a:ext cx="11668101" cy="461735"/>
          </a:xfrm>
        </p:spPr>
        <p:txBody>
          <a:bodyPr/>
          <a:lstStyle/>
          <a:p>
            <a:r>
              <a:rPr lang="en-US" altLang="ko-KR" dirty="0"/>
              <a:t>ST-based Label-Free Assessment Method for Cell Therapy</a:t>
            </a:r>
            <a:endParaRPr lang="ko-KR" altLang="en-US" dirty="0"/>
          </a:p>
        </p:txBody>
      </p:sp>
      <p:sp>
        <p:nvSpPr>
          <p:cNvPr id="8" name="TextBox 7">
            <a:extLst>
              <a:ext uri="{FF2B5EF4-FFF2-40B4-BE49-F238E27FC236}">
                <a16:creationId xmlns:a16="http://schemas.microsoft.com/office/drawing/2014/main" id="{88B368B0-437F-2305-9767-3E93D4399035}"/>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First-authored;</a:t>
            </a:r>
            <a:r>
              <a:rPr lang="ko-KR" altLang="en-US" sz="1400" dirty="0"/>
              <a:t> </a:t>
            </a:r>
            <a:r>
              <a:rPr lang="en-US" altLang="ko-KR" sz="1400" i="1" dirty="0" err="1"/>
              <a:t>bioRxiv</a:t>
            </a:r>
            <a:endParaRPr lang="ko-Kore-KR" altLang="en-US" sz="1400" i="1" dirty="0"/>
          </a:p>
        </p:txBody>
      </p:sp>
      <p:sp>
        <p:nvSpPr>
          <p:cNvPr id="2" name="TextBox 1">
            <a:extLst>
              <a:ext uri="{FF2B5EF4-FFF2-40B4-BE49-F238E27FC236}">
                <a16:creationId xmlns:a16="http://schemas.microsoft.com/office/drawing/2014/main" id="{3717C357-FC99-591C-BD62-C74ADCB48EB2}"/>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grpSp>
        <p:nvGrpSpPr>
          <p:cNvPr id="4" name="그룹 3">
            <a:extLst>
              <a:ext uri="{FF2B5EF4-FFF2-40B4-BE49-F238E27FC236}">
                <a16:creationId xmlns:a16="http://schemas.microsoft.com/office/drawing/2014/main" id="{4EC6D87C-D55A-860B-1BE2-F12A26CEAC64}"/>
              </a:ext>
            </a:extLst>
          </p:cNvPr>
          <p:cNvGrpSpPr/>
          <p:nvPr/>
        </p:nvGrpSpPr>
        <p:grpSpPr>
          <a:xfrm>
            <a:off x="532784" y="1773119"/>
            <a:ext cx="11126432" cy="4206182"/>
            <a:chOff x="146050" y="3560623"/>
            <a:chExt cx="8055103" cy="3045111"/>
          </a:xfrm>
        </p:grpSpPr>
        <p:pic>
          <p:nvPicPr>
            <p:cNvPr id="6" name="Picture 14">
              <a:extLst>
                <a:ext uri="{FF2B5EF4-FFF2-40B4-BE49-F238E27FC236}">
                  <a16:creationId xmlns:a16="http://schemas.microsoft.com/office/drawing/2014/main" id="{26627169-206E-2F07-FF2F-41E6A1996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33" r="18077"/>
            <a:stretch/>
          </p:blipFill>
          <p:spPr bwMode="auto">
            <a:xfrm>
              <a:off x="146050" y="3560623"/>
              <a:ext cx="2257714" cy="30451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a:extLst>
                <a:ext uri="{FF2B5EF4-FFF2-40B4-BE49-F238E27FC236}">
                  <a16:creationId xmlns:a16="http://schemas.microsoft.com/office/drawing/2014/main" id="{9AB675FD-BC45-69A6-F525-52C4C29859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8133" r="15289"/>
            <a:stretch/>
          </p:blipFill>
          <p:spPr bwMode="auto">
            <a:xfrm>
              <a:off x="2403764" y="3560623"/>
              <a:ext cx="2678791" cy="3045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51756D68-74D8-C09E-407A-8DDAB08F64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133" r="13231"/>
            <a:stretch/>
          </p:blipFill>
          <p:spPr bwMode="auto">
            <a:xfrm>
              <a:off x="5082555" y="3560623"/>
              <a:ext cx="3118598" cy="30451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0268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836383-B622-D2AB-EEBC-D52197F04C9D}"/>
              </a:ext>
            </a:extLst>
          </p:cNvPr>
          <p:cNvSpPr>
            <a:spLocks noGrp="1"/>
          </p:cNvSpPr>
          <p:nvPr>
            <p:ph type="title"/>
          </p:nvPr>
        </p:nvSpPr>
        <p:spPr>
          <a:xfrm>
            <a:off x="202769" y="129506"/>
            <a:ext cx="11668101" cy="461735"/>
          </a:xfrm>
        </p:spPr>
        <p:txBody>
          <a:bodyPr/>
          <a:lstStyle/>
          <a:p>
            <a:r>
              <a:rPr lang="en-US" altLang="ko-KR" dirty="0"/>
              <a:t>ST-based Label-Free Assessment Method for Cell Therapy</a:t>
            </a:r>
            <a:endParaRPr lang="ko-KR" altLang="en-US" dirty="0"/>
          </a:p>
        </p:txBody>
      </p:sp>
      <p:sp>
        <p:nvSpPr>
          <p:cNvPr id="8" name="TextBox 7">
            <a:extLst>
              <a:ext uri="{FF2B5EF4-FFF2-40B4-BE49-F238E27FC236}">
                <a16:creationId xmlns:a16="http://schemas.microsoft.com/office/drawing/2014/main" id="{88B368B0-437F-2305-9767-3E93D4399035}"/>
              </a:ext>
            </a:extLst>
          </p:cNvPr>
          <p:cNvSpPr txBox="1"/>
          <p:nvPr/>
        </p:nvSpPr>
        <p:spPr>
          <a:xfrm>
            <a:off x="7984670" y="6479543"/>
            <a:ext cx="4103735" cy="307777"/>
          </a:xfrm>
          <a:prstGeom prst="rect">
            <a:avLst/>
          </a:prstGeom>
          <a:noFill/>
        </p:spPr>
        <p:txBody>
          <a:bodyPr wrap="square">
            <a:spAutoFit/>
          </a:bodyPr>
          <a:lstStyle/>
          <a:p>
            <a:pPr algn="r"/>
            <a:r>
              <a:rPr lang="en-US" altLang="ko-Kore-KR" sz="1400" dirty="0"/>
              <a:t>First-authored;</a:t>
            </a:r>
            <a:r>
              <a:rPr lang="ko-KR" altLang="en-US" sz="1400" dirty="0"/>
              <a:t> </a:t>
            </a:r>
            <a:r>
              <a:rPr lang="en-US" altLang="ko-KR" sz="1400" i="1" dirty="0" err="1"/>
              <a:t>bioRxiv</a:t>
            </a:r>
            <a:endParaRPr lang="ko-Kore-KR" altLang="en-US" sz="1400" i="1" dirty="0"/>
          </a:p>
        </p:txBody>
      </p:sp>
      <p:sp>
        <p:nvSpPr>
          <p:cNvPr id="2" name="TextBox 1">
            <a:extLst>
              <a:ext uri="{FF2B5EF4-FFF2-40B4-BE49-F238E27FC236}">
                <a16:creationId xmlns:a16="http://schemas.microsoft.com/office/drawing/2014/main" id="{3717C357-FC99-591C-BD62-C74ADCB48EB2}"/>
              </a:ext>
            </a:extLst>
          </p:cNvPr>
          <p:cNvSpPr txBox="1"/>
          <p:nvPr/>
        </p:nvSpPr>
        <p:spPr>
          <a:xfrm>
            <a:off x="10814699" y="771125"/>
            <a:ext cx="1377301" cy="369332"/>
          </a:xfrm>
          <a:prstGeom prst="rect">
            <a:avLst/>
          </a:prstGeom>
          <a:noFill/>
        </p:spPr>
        <p:txBody>
          <a:bodyPr wrap="none" rtlCol="0">
            <a:spAutoFit/>
          </a:bodyPr>
          <a:lstStyle/>
          <a:p>
            <a:pPr algn="r"/>
            <a:r>
              <a:rPr kumimoji="1" lang="en-US" altLang="ko-Kore-KR" dirty="0">
                <a:solidFill>
                  <a:schemeClr val="tx1">
                    <a:lumMod val="65000"/>
                    <a:lumOff val="35000"/>
                  </a:schemeClr>
                </a:solidFill>
              </a:rPr>
              <a:t>❗️ </a:t>
            </a:r>
            <a:r>
              <a:rPr kumimoji="1" lang="en-US" altLang="ko-Kore-KR" b="1" dirty="0">
                <a:solidFill>
                  <a:schemeClr val="tx1">
                    <a:lumMod val="65000"/>
                    <a:lumOff val="35000"/>
                  </a:schemeClr>
                </a:solidFill>
              </a:rPr>
              <a:t>Results</a:t>
            </a:r>
            <a:r>
              <a:rPr kumimoji="1" lang="en-US" altLang="ko-Kore-KR" dirty="0">
                <a:solidFill>
                  <a:schemeClr val="tx1">
                    <a:lumMod val="65000"/>
                    <a:lumOff val="35000"/>
                  </a:schemeClr>
                </a:solidFill>
              </a:rPr>
              <a:t> </a:t>
            </a:r>
            <a:endParaRPr kumimoji="1" lang="ko-Kore-KR" altLang="en-US" dirty="0">
              <a:solidFill>
                <a:schemeClr val="tx1">
                  <a:lumMod val="65000"/>
                  <a:lumOff val="35000"/>
                </a:schemeClr>
              </a:solidFill>
            </a:endParaRPr>
          </a:p>
        </p:txBody>
      </p:sp>
      <p:pic>
        <p:nvPicPr>
          <p:cNvPr id="56" name="그림 55">
            <a:extLst>
              <a:ext uri="{FF2B5EF4-FFF2-40B4-BE49-F238E27FC236}">
                <a16:creationId xmlns:a16="http://schemas.microsoft.com/office/drawing/2014/main" id="{B7CA53E5-F0F2-EEFF-0A3B-123FD75A0B9C}"/>
              </a:ext>
            </a:extLst>
          </p:cNvPr>
          <p:cNvPicPr>
            <a:picLocks noChangeAspect="1"/>
          </p:cNvPicPr>
          <p:nvPr/>
        </p:nvPicPr>
        <p:blipFill>
          <a:blip r:embed="rId3"/>
          <a:stretch>
            <a:fillRect/>
          </a:stretch>
        </p:blipFill>
        <p:spPr>
          <a:xfrm>
            <a:off x="456985" y="1288659"/>
            <a:ext cx="11278031" cy="5042682"/>
          </a:xfrm>
          <a:prstGeom prst="rect">
            <a:avLst/>
          </a:prstGeom>
        </p:spPr>
      </p:pic>
    </p:spTree>
    <p:extLst>
      <p:ext uri="{BB962C8B-B14F-4D97-AF65-F5344CB8AC3E}">
        <p14:creationId xmlns:p14="http://schemas.microsoft.com/office/powerpoint/2010/main" val="341516934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7638</TotalTime>
  <Words>1065</Words>
  <Application>Microsoft Macintosh PowerPoint</Application>
  <PresentationFormat>와이드스크린</PresentationFormat>
  <Paragraphs>140</Paragraphs>
  <Slides>25</Slides>
  <Notes>25</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25</vt:i4>
      </vt:variant>
    </vt:vector>
  </HeadingPairs>
  <TitlesOfParts>
    <vt:vector size="31" baseType="lpstr">
      <vt:lpstr>나눔바른고딕</vt:lpstr>
      <vt:lpstr>맑은 고딕</vt:lpstr>
      <vt:lpstr>Arial</vt:lpstr>
      <vt:lpstr>Times New Roman</vt:lpstr>
      <vt:lpstr>Wingdings</vt:lpstr>
      <vt:lpstr>Office 테마</vt:lpstr>
      <vt:lpstr>PowerPoint 프레젠테이션</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ST-based Label-Free Assessment Method for Cell Therapy</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Jeongbin Park</cp:lastModifiedBy>
  <cp:revision>1241</cp:revision>
  <dcterms:created xsi:type="dcterms:W3CDTF">2018-12-02T16:07:30Z</dcterms:created>
  <dcterms:modified xsi:type="dcterms:W3CDTF">2023-09-02T10:42:43Z</dcterms:modified>
</cp:coreProperties>
</file>